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58" r:id="rId4"/>
    <p:sldId id="263" r:id="rId5"/>
    <p:sldId id="262" r:id="rId6"/>
    <p:sldId id="264" r:id="rId7"/>
    <p:sldId id="265" r:id="rId8"/>
    <p:sldId id="266" r:id="rId9"/>
    <p:sldId id="267" r:id="rId10"/>
    <p:sldId id="274" r:id="rId11"/>
    <p:sldId id="275" r:id="rId12"/>
    <p:sldId id="276" r:id="rId13"/>
    <p:sldId id="268" r:id="rId14"/>
    <p:sldId id="269" r:id="rId15"/>
    <p:sldId id="271" r:id="rId16"/>
    <p:sldId id="270" r:id="rId17"/>
    <p:sldId id="272" r:id="rId18"/>
    <p:sldId id="273" r:id="rId19"/>
    <p:sldId id="277" r:id="rId20"/>
    <p:sldId id="278" r:id="rId21"/>
    <p:sldId id="279" r:id="rId22"/>
    <p:sldId id="281" r:id="rId23"/>
    <p:sldId id="282" r:id="rId24"/>
    <p:sldId id="280" r:id="rId25"/>
    <p:sldId id="283" r:id="rId26"/>
    <p:sldId id="290" r:id="rId27"/>
    <p:sldId id="284" r:id="rId28"/>
    <p:sldId id="285" r:id="rId29"/>
    <p:sldId id="287" r:id="rId30"/>
    <p:sldId id="286" r:id="rId31"/>
    <p:sldId id="288" r:id="rId32"/>
    <p:sldId id="289"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95"/>
    <p:restoredTop sz="94718"/>
  </p:normalViewPr>
  <p:slideViewPr>
    <p:cSldViewPr snapToGrid="0">
      <p:cViewPr>
        <p:scale>
          <a:sx n="98" d="100"/>
          <a:sy n="98" d="100"/>
        </p:scale>
        <p:origin x="280"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7C7B5-EDDC-EB41-93D8-CFA70263ED62}" type="datetimeFigureOut">
              <a:rPr lang="fr-FR" smtClean="0"/>
              <a:t>05/03/2025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568FF-B1E2-C04A-9047-6854F1099920}" type="slidenum">
              <a:rPr lang="fr-FR" smtClean="0"/>
              <a:t>‹N°›</a:t>
            </a:fld>
            <a:endParaRPr lang="fr-FR" dirty="0"/>
          </a:p>
        </p:txBody>
      </p:sp>
    </p:spTree>
    <p:extLst>
      <p:ext uri="{BB962C8B-B14F-4D97-AF65-F5344CB8AC3E}">
        <p14:creationId xmlns:p14="http://schemas.microsoft.com/office/powerpoint/2010/main" val="4181806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F568FF-B1E2-C04A-9047-6854F1099920}" type="slidenum">
              <a:rPr lang="fr-FR" smtClean="0"/>
              <a:t>7</a:t>
            </a:fld>
            <a:endParaRPr lang="fr-FR" dirty="0"/>
          </a:p>
        </p:txBody>
      </p:sp>
    </p:spTree>
    <p:extLst>
      <p:ext uri="{BB962C8B-B14F-4D97-AF65-F5344CB8AC3E}">
        <p14:creationId xmlns:p14="http://schemas.microsoft.com/office/powerpoint/2010/main" val="187996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811D9-6BEE-F68B-F58A-83BCE346D79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A459576-51D7-B0EE-59D6-82575B3FBF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647E7EE-ED4C-9E31-E7DD-0FF6B610DD8F}"/>
              </a:ext>
            </a:extLst>
          </p:cNvPr>
          <p:cNvSpPr>
            <a:spLocks noGrp="1"/>
          </p:cNvSpPr>
          <p:nvPr>
            <p:ph type="dt" sz="half" idx="10"/>
          </p:nvPr>
        </p:nvSpPr>
        <p:spPr/>
        <p:txBody>
          <a:bodyPr/>
          <a:lstStyle/>
          <a:p>
            <a:fld id="{075F986A-FF09-9B4E-903E-38B0CBB4E98C}" type="datetimeFigureOut">
              <a:rPr lang="fr-FR" smtClean="0"/>
              <a:t>05/03/2025</a:t>
            </a:fld>
            <a:endParaRPr lang="fr-FR" dirty="0"/>
          </a:p>
        </p:txBody>
      </p:sp>
      <p:sp>
        <p:nvSpPr>
          <p:cNvPr id="5" name="Espace réservé du pied de page 4">
            <a:extLst>
              <a:ext uri="{FF2B5EF4-FFF2-40B4-BE49-F238E27FC236}">
                <a16:creationId xmlns:a16="http://schemas.microsoft.com/office/drawing/2014/main" id="{D8F6CE8B-6730-9C5A-E34E-133154E6AD8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F877787-71EB-D2C1-0CED-04DAD565B7F3}"/>
              </a:ext>
            </a:extLst>
          </p:cNvPr>
          <p:cNvSpPr>
            <a:spLocks noGrp="1"/>
          </p:cNvSpPr>
          <p:nvPr>
            <p:ph type="sldNum" sz="quarter" idx="12"/>
          </p:nvPr>
        </p:nvSpPr>
        <p:spPr/>
        <p:txBody>
          <a:bodyPr/>
          <a:lstStyle/>
          <a:p>
            <a:fld id="{43B2486A-A342-E34E-ACE9-4EBF7C251FAF}" type="slidenum">
              <a:rPr lang="fr-FR" smtClean="0"/>
              <a:t>‹N°›</a:t>
            </a:fld>
            <a:endParaRPr lang="fr-FR" dirty="0"/>
          </a:p>
        </p:txBody>
      </p:sp>
    </p:spTree>
    <p:extLst>
      <p:ext uri="{BB962C8B-B14F-4D97-AF65-F5344CB8AC3E}">
        <p14:creationId xmlns:p14="http://schemas.microsoft.com/office/powerpoint/2010/main" val="170921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3F5E3-FC61-A7F5-5C7B-32C482A3358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45323B4-0B49-8A90-B7A6-3CCF620DDAF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166A9A-F909-274C-128D-9690A21A4BE3}"/>
              </a:ext>
            </a:extLst>
          </p:cNvPr>
          <p:cNvSpPr>
            <a:spLocks noGrp="1"/>
          </p:cNvSpPr>
          <p:nvPr>
            <p:ph type="dt" sz="half" idx="10"/>
          </p:nvPr>
        </p:nvSpPr>
        <p:spPr/>
        <p:txBody>
          <a:bodyPr/>
          <a:lstStyle/>
          <a:p>
            <a:fld id="{075F986A-FF09-9B4E-903E-38B0CBB4E98C}" type="datetimeFigureOut">
              <a:rPr lang="fr-FR" smtClean="0"/>
              <a:t>05/03/2025</a:t>
            </a:fld>
            <a:endParaRPr lang="fr-FR" dirty="0"/>
          </a:p>
        </p:txBody>
      </p:sp>
      <p:sp>
        <p:nvSpPr>
          <p:cNvPr id="5" name="Espace réservé du pied de page 4">
            <a:extLst>
              <a:ext uri="{FF2B5EF4-FFF2-40B4-BE49-F238E27FC236}">
                <a16:creationId xmlns:a16="http://schemas.microsoft.com/office/drawing/2014/main" id="{FBF8463E-DEEC-003C-7F0F-80515A95896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85FABAE-91E1-1DBA-F89E-77C2A2880452}"/>
              </a:ext>
            </a:extLst>
          </p:cNvPr>
          <p:cNvSpPr>
            <a:spLocks noGrp="1"/>
          </p:cNvSpPr>
          <p:nvPr>
            <p:ph type="sldNum" sz="quarter" idx="12"/>
          </p:nvPr>
        </p:nvSpPr>
        <p:spPr/>
        <p:txBody>
          <a:bodyPr/>
          <a:lstStyle/>
          <a:p>
            <a:fld id="{43B2486A-A342-E34E-ACE9-4EBF7C251FAF}" type="slidenum">
              <a:rPr lang="fr-FR" smtClean="0"/>
              <a:t>‹N°›</a:t>
            </a:fld>
            <a:endParaRPr lang="fr-FR" dirty="0"/>
          </a:p>
        </p:txBody>
      </p:sp>
    </p:spTree>
    <p:extLst>
      <p:ext uri="{BB962C8B-B14F-4D97-AF65-F5344CB8AC3E}">
        <p14:creationId xmlns:p14="http://schemas.microsoft.com/office/powerpoint/2010/main" val="422100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7EA2511-997D-2484-A9B3-2FCBD3DC964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930F9A0-1487-CF80-D8BF-7A08496CEB4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9584EF-942F-195E-1B41-6868EBAA0214}"/>
              </a:ext>
            </a:extLst>
          </p:cNvPr>
          <p:cNvSpPr>
            <a:spLocks noGrp="1"/>
          </p:cNvSpPr>
          <p:nvPr>
            <p:ph type="dt" sz="half" idx="10"/>
          </p:nvPr>
        </p:nvSpPr>
        <p:spPr/>
        <p:txBody>
          <a:bodyPr/>
          <a:lstStyle/>
          <a:p>
            <a:fld id="{075F986A-FF09-9B4E-903E-38B0CBB4E98C}" type="datetimeFigureOut">
              <a:rPr lang="fr-FR" smtClean="0"/>
              <a:t>05/03/2025</a:t>
            </a:fld>
            <a:endParaRPr lang="fr-FR" dirty="0"/>
          </a:p>
        </p:txBody>
      </p:sp>
      <p:sp>
        <p:nvSpPr>
          <p:cNvPr id="5" name="Espace réservé du pied de page 4">
            <a:extLst>
              <a:ext uri="{FF2B5EF4-FFF2-40B4-BE49-F238E27FC236}">
                <a16:creationId xmlns:a16="http://schemas.microsoft.com/office/drawing/2014/main" id="{DB4299BD-0FB6-8AB4-BAC0-8811E63634F7}"/>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54386229-DA74-4801-3299-59C47B14A435}"/>
              </a:ext>
            </a:extLst>
          </p:cNvPr>
          <p:cNvSpPr>
            <a:spLocks noGrp="1"/>
          </p:cNvSpPr>
          <p:nvPr>
            <p:ph type="sldNum" sz="quarter" idx="12"/>
          </p:nvPr>
        </p:nvSpPr>
        <p:spPr/>
        <p:txBody>
          <a:bodyPr/>
          <a:lstStyle/>
          <a:p>
            <a:fld id="{43B2486A-A342-E34E-ACE9-4EBF7C251FAF}" type="slidenum">
              <a:rPr lang="fr-FR" smtClean="0"/>
              <a:t>‹N°›</a:t>
            </a:fld>
            <a:endParaRPr lang="fr-FR" dirty="0"/>
          </a:p>
        </p:txBody>
      </p:sp>
    </p:spTree>
    <p:extLst>
      <p:ext uri="{BB962C8B-B14F-4D97-AF65-F5344CB8AC3E}">
        <p14:creationId xmlns:p14="http://schemas.microsoft.com/office/powerpoint/2010/main" val="232830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1097EF-CEF5-1EDE-A46A-ED27BFD0B5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F10F02E-C96A-8828-99E3-1F0AB6354F3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1F55EA2-8FC8-4607-2877-189C4AA77C24}"/>
              </a:ext>
            </a:extLst>
          </p:cNvPr>
          <p:cNvSpPr>
            <a:spLocks noGrp="1"/>
          </p:cNvSpPr>
          <p:nvPr>
            <p:ph type="dt" sz="half" idx="10"/>
          </p:nvPr>
        </p:nvSpPr>
        <p:spPr/>
        <p:txBody>
          <a:bodyPr/>
          <a:lstStyle/>
          <a:p>
            <a:fld id="{075F986A-FF09-9B4E-903E-38B0CBB4E98C}" type="datetimeFigureOut">
              <a:rPr lang="fr-FR" smtClean="0"/>
              <a:t>05/03/2025</a:t>
            </a:fld>
            <a:endParaRPr lang="fr-FR" dirty="0"/>
          </a:p>
        </p:txBody>
      </p:sp>
      <p:sp>
        <p:nvSpPr>
          <p:cNvPr id="5" name="Espace réservé du pied de page 4">
            <a:extLst>
              <a:ext uri="{FF2B5EF4-FFF2-40B4-BE49-F238E27FC236}">
                <a16:creationId xmlns:a16="http://schemas.microsoft.com/office/drawing/2014/main" id="{706913F6-15F4-B532-56DC-981E5C31E0F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5234E88-6EE7-4EA4-D849-F70F44EDCF0D}"/>
              </a:ext>
            </a:extLst>
          </p:cNvPr>
          <p:cNvSpPr>
            <a:spLocks noGrp="1"/>
          </p:cNvSpPr>
          <p:nvPr>
            <p:ph type="sldNum" sz="quarter" idx="12"/>
          </p:nvPr>
        </p:nvSpPr>
        <p:spPr/>
        <p:txBody>
          <a:bodyPr/>
          <a:lstStyle/>
          <a:p>
            <a:fld id="{43B2486A-A342-E34E-ACE9-4EBF7C251FAF}" type="slidenum">
              <a:rPr lang="fr-FR" smtClean="0"/>
              <a:t>‹N°›</a:t>
            </a:fld>
            <a:endParaRPr lang="fr-FR" dirty="0"/>
          </a:p>
        </p:txBody>
      </p:sp>
    </p:spTree>
    <p:extLst>
      <p:ext uri="{BB962C8B-B14F-4D97-AF65-F5344CB8AC3E}">
        <p14:creationId xmlns:p14="http://schemas.microsoft.com/office/powerpoint/2010/main" val="249858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8642B2-B0A0-66DE-96A3-984B2F90CB9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8093CA0-C3BC-CCBB-6ED5-3218E977D1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3349D81-567A-DAAD-4759-1C533AE0835B}"/>
              </a:ext>
            </a:extLst>
          </p:cNvPr>
          <p:cNvSpPr>
            <a:spLocks noGrp="1"/>
          </p:cNvSpPr>
          <p:nvPr>
            <p:ph type="dt" sz="half" idx="10"/>
          </p:nvPr>
        </p:nvSpPr>
        <p:spPr/>
        <p:txBody>
          <a:bodyPr/>
          <a:lstStyle/>
          <a:p>
            <a:fld id="{075F986A-FF09-9B4E-903E-38B0CBB4E98C}" type="datetimeFigureOut">
              <a:rPr lang="fr-FR" smtClean="0"/>
              <a:t>05/03/2025</a:t>
            </a:fld>
            <a:endParaRPr lang="fr-FR" dirty="0"/>
          </a:p>
        </p:txBody>
      </p:sp>
      <p:sp>
        <p:nvSpPr>
          <p:cNvPr id="5" name="Espace réservé du pied de page 4">
            <a:extLst>
              <a:ext uri="{FF2B5EF4-FFF2-40B4-BE49-F238E27FC236}">
                <a16:creationId xmlns:a16="http://schemas.microsoft.com/office/drawing/2014/main" id="{E2C35682-C5B8-7D68-7450-2F9976B3CC3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D3ADE06-2E86-0591-8A48-8795B675A9D4}"/>
              </a:ext>
            </a:extLst>
          </p:cNvPr>
          <p:cNvSpPr>
            <a:spLocks noGrp="1"/>
          </p:cNvSpPr>
          <p:nvPr>
            <p:ph type="sldNum" sz="quarter" idx="12"/>
          </p:nvPr>
        </p:nvSpPr>
        <p:spPr/>
        <p:txBody>
          <a:bodyPr/>
          <a:lstStyle/>
          <a:p>
            <a:fld id="{43B2486A-A342-E34E-ACE9-4EBF7C251FAF}" type="slidenum">
              <a:rPr lang="fr-FR" smtClean="0"/>
              <a:t>‹N°›</a:t>
            </a:fld>
            <a:endParaRPr lang="fr-FR" dirty="0"/>
          </a:p>
        </p:txBody>
      </p:sp>
    </p:spTree>
    <p:extLst>
      <p:ext uri="{BB962C8B-B14F-4D97-AF65-F5344CB8AC3E}">
        <p14:creationId xmlns:p14="http://schemas.microsoft.com/office/powerpoint/2010/main" val="350290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4EBD31-74B4-BA41-7BD1-F10CDE18B0E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EAC40C1-DD0E-498A-0B8A-9E0FE993B0A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F20B44F-4116-B38A-2D56-8A7C26C8161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E0B55AE-ADE2-16D1-4EAB-CF1E4BB91B3B}"/>
              </a:ext>
            </a:extLst>
          </p:cNvPr>
          <p:cNvSpPr>
            <a:spLocks noGrp="1"/>
          </p:cNvSpPr>
          <p:nvPr>
            <p:ph type="dt" sz="half" idx="10"/>
          </p:nvPr>
        </p:nvSpPr>
        <p:spPr/>
        <p:txBody>
          <a:bodyPr/>
          <a:lstStyle/>
          <a:p>
            <a:fld id="{075F986A-FF09-9B4E-903E-38B0CBB4E98C}" type="datetimeFigureOut">
              <a:rPr lang="fr-FR" smtClean="0"/>
              <a:t>05/03/2025</a:t>
            </a:fld>
            <a:endParaRPr lang="fr-FR" dirty="0"/>
          </a:p>
        </p:txBody>
      </p:sp>
      <p:sp>
        <p:nvSpPr>
          <p:cNvPr id="6" name="Espace réservé du pied de page 5">
            <a:extLst>
              <a:ext uri="{FF2B5EF4-FFF2-40B4-BE49-F238E27FC236}">
                <a16:creationId xmlns:a16="http://schemas.microsoft.com/office/drawing/2014/main" id="{649ED56B-4CE2-0E20-2D0C-3F06FD23422B}"/>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67BDC69F-6F5E-0FAC-87A9-F41CB2D4B6AD}"/>
              </a:ext>
            </a:extLst>
          </p:cNvPr>
          <p:cNvSpPr>
            <a:spLocks noGrp="1"/>
          </p:cNvSpPr>
          <p:nvPr>
            <p:ph type="sldNum" sz="quarter" idx="12"/>
          </p:nvPr>
        </p:nvSpPr>
        <p:spPr/>
        <p:txBody>
          <a:bodyPr/>
          <a:lstStyle/>
          <a:p>
            <a:fld id="{43B2486A-A342-E34E-ACE9-4EBF7C251FAF}" type="slidenum">
              <a:rPr lang="fr-FR" smtClean="0"/>
              <a:t>‹N°›</a:t>
            </a:fld>
            <a:endParaRPr lang="fr-FR" dirty="0"/>
          </a:p>
        </p:txBody>
      </p:sp>
    </p:spTree>
    <p:extLst>
      <p:ext uri="{BB962C8B-B14F-4D97-AF65-F5344CB8AC3E}">
        <p14:creationId xmlns:p14="http://schemas.microsoft.com/office/powerpoint/2010/main" val="50140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D09AC5-014D-6629-63E6-3BBD572D290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F064F58-2202-84FE-882B-FB49C9274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63836AC-0A15-E3D9-02A9-7AF800FE7CA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F63CA72-CDFA-FA35-B4CA-3F51B12A34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D9FEC0B-32FA-1A26-E541-D97065372F2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188F067-F14C-75C1-5D00-91289FCBFA22}"/>
              </a:ext>
            </a:extLst>
          </p:cNvPr>
          <p:cNvSpPr>
            <a:spLocks noGrp="1"/>
          </p:cNvSpPr>
          <p:nvPr>
            <p:ph type="dt" sz="half" idx="10"/>
          </p:nvPr>
        </p:nvSpPr>
        <p:spPr/>
        <p:txBody>
          <a:bodyPr/>
          <a:lstStyle/>
          <a:p>
            <a:fld id="{075F986A-FF09-9B4E-903E-38B0CBB4E98C}" type="datetimeFigureOut">
              <a:rPr lang="fr-FR" smtClean="0"/>
              <a:t>05/03/2025</a:t>
            </a:fld>
            <a:endParaRPr lang="fr-FR" dirty="0"/>
          </a:p>
        </p:txBody>
      </p:sp>
      <p:sp>
        <p:nvSpPr>
          <p:cNvPr id="8" name="Espace réservé du pied de page 7">
            <a:extLst>
              <a:ext uri="{FF2B5EF4-FFF2-40B4-BE49-F238E27FC236}">
                <a16:creationId xmlns:a16="http://schemas.microsoft.com/office/drawing/2014/main" id="{11BE358E-2C48-7D9B-5DF1-2FD613B6C45E}"/>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8B4E31FF-5824-06A9-8D05-6926EB3950B2}"/>
              </a:ext>
            </a:extLst>
          </p:cNvPr>
          <p:cNvSpPr>
            <a:spLocks noGrp="1"/>
          </p:cNvSpPr>
          <p:nvPr>
            <p:ph type="sldNum" sz="quarter" idx="12"/>
          </p:nvPr>
        </p:nvSpPr>
        <p:spPr/>
        <p:txBody>
          <a:bodyPr/>
          <a:lstStyle/>
          <a:p>
            <a:fld id="{43B2486A-A342-E34E-ACE9-4EBF7C251FAF}" type="slidenum">
              <a:rPr lang="fr-FR" smtClean="0"/>
              <a:t>‹N°›</a:t>
            </a:fld>
            <a:endParaRPr lang="fr-FR" dirty="0"/>
          </a:p>
        </p:txBody>
      </p:sp>
    </p:spTree>
    <p:extLst>
      <p:ext uri="{BB962C8B-B14F-4D97-AF65-F5344CB8AC3E}">
        <p14:creationId xmlns:p14="http://schemas.microsoft.com/office/powerpoint/2010/main" val="330692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A58C8E-9A7A-541D-BDD3-8F9F8FF4E01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6DFE8B6-815D-F9EA-08CE-44EC204107F8}"/>
              </a:ext>
            </a:extLst>
          </p:cNvPr>
          <p:cNvSpPr>
            <a:spLocks noGrp="1"/>
          </p:cNvSpPr>
          <p:nvPr>
            <p:ph type="dt" sz="half" idx="10"/>
          </p:nvPr>
        </p:nvSpPr>
        <p:spPr/>
        <p:txBody>
          <a:bodyPr/>
          <a:lstStyle/>
          <a:p>
            <a:fld id="{075F986A-FF09-9B4E-903E-38B0CBB4E98C}" type="datetimeFigureOut">
              <a:rPr lang="fr-FR" smtClean="0"/>
              <a:t>05/03/2025</a:t>
            </a:fld>
            <a:endParaRPr lang="fr-FR" dirty="0"/>
          </a:p>
        </p:txBody>
      </p:sp>
      <p:sp>
        <p:nvSpPr>
          <p:cNvPr id="4" name="Espace réservé du pied de page 3">
            <a:extLst>
              <a:ext uri="{FF2B5EF4-FFF2-40B4-BE49-F238E27FC236}">
                <a16:creationId xmlns:a16="http://schemas.microsoft.com/office/drawing/2014/main" id="{51CE85AC-CD7D-ECAD-BA82-F1F9F8BEBA81}"/>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C29EE50F-5737-2133-EDF5-28868333BC31}"/>
              </a:ext>
            </a:extLst>
          </p:cNvPr>
          <p:cNvSpPr>
            <a:spLocks noGrp="1"/>
          </p:cNvSpPr>
          <p:nvPr>
            <p:ph type="sldNum" sz="quarter" idx="12"/>
          </p:nvPr>
        </p:nvSpPr>
        <p:spPr/>
        <p:txBody>
          <a:bodyPr/>
          <a:lstStyle/>
          <a:p>
            <a:fld id="{43B2486A-A342-E34E-ACE9-4EBF7C251FAF}" type="slidenum">
              <a:rPr lang="fr-FR" smtClean="0"/>
              <a:t>‹N°›</a:t>
            </a:fld>
            <a:endParaRPr lang="fr-FR" dirty="0"/>
          </a:p>
        </p:txBody>
      </p:sp>
    </p:spTree>
    <p:extLst>
      <p:ext uri="{BB962C8B-B14F-4D97-AF65-F5344CB8AC3E}">
        <p14:creationId xmlns:p14="http://schemas.microsoft.com/office/powerpoint/2010/main" val="269736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808EA39-5147-81B2-176A-9111D9F4A8C8}"/>
              </a:ext>
            </a:extLst>
          </p:cNvPr>
          <p:cNvSpPr>
            <a:spLocks noGrp="1"/>
          </p:cNvSpPr>
          <p:nvPr>
            <p:ph type="dt" sz="half" idx="10"/>
          </p:nvPr>
        </p:nvSpPr>
        <p:spPr/>
        <p:txBody>
          <a:bodyPr/>
          <a:lstStyle/>
          <a:p>
            <a:fld id="{075F986A-FF09-9B4E-903E-38B0CBB4E98C}" type="datetimeFigureOut">
              <a:rPr lang="fr-FR" smtClean="0"/>
              <a:t>05/03/2025</a:t>
            </a:fld>
            <a:endParaRPr lang="fr-FR" dirty="0"/>
          </a:p>
        </p:txBody>
      </p:sp>
      <p:sp>
        <p:nvSpPr>
          <p:cNvPr id="3" name="Espace réservé du pied de page 2">
            <a:extLst>
              <a:ext uri="{FF2B5EF4-FFF2-40B4-BE49-F238E27FC236}">
                <a16:creationId xmlns:a16="http://schemas.microsoft.com/office/drawing/2014/main" id="{097FD452-0F5B-E556-025B-E5218F907438}"/>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E8B1701-2424-72B3-21ED-2B6BA214BFD8}"/>
              </a:ext>
            </a:extLst>
          </p:cNvPr>
          <p:cNvSpPr>
            <a:spLocks noGrp="1"/>
          </p:cNvSpPr>
          <p:nvPr>
            <p:ph type="sldNum" sz="quarter" idx="12"/>
          </p:nvPr>
        </p:nvSpPr>
        <p:spPr/>
        <p:txBody>
          <a:bodyPr/>
          <a:lstStyle/>
          <a:p>
            <a:fld id="{43B2486A-A342-E34E-ACE9-4EBF7C251FAF}" type="slidenum">
              <a:rPr lang="fr-FR" smtClean="0"/>
              <a:t>‹N°›</a:t>
            </a:fld>
            <a:endParaRPr lang="fr-FR" dirty="0"/>
          </a:p>
        </p:txBody>
      </p:sp>
    </p:spTree>
    <p:extLst>
      <p:ext uri="{BB962C8B-B14F-4D97-AF65-F5344CB8AC3E}">
        <p14:creationId xmlns:p14="http://schemas.microsoft.com/office/powerpoint/2010/main" val="28809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E0BAAC-14BA-9E36-0F65-02909572989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39D5B75-381B-7521-B76C-D90815EE5D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FB09A4B-9404-A396-0665-21B1DDBD9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A5B59A9-B9C1-5BDE-1959-F89D8A4699CC}"/>
              </a:ext>
            </a:extLst>
          </p:cNvPr>
          <p:cNvSpPr>
            <a:spLocks noGrp="1"/>
          </p:cNvSpPr>
          <p:nvPr>
            <p:ph type="dt" sz="half" idx="10"/>
          </p:nvPr>
        </p:nvSpPr>
        <p:spPr/>
        <p:txBody>
          <a:bodyPr/>
          <a:lstStyle/>
          <a:p>
            <a:fld id="{075F986A-FF09-9B4E-903E-38B0CBB4E98C}" type="datetimeFigureOut">
              <a:rPr lang="fr-FR" smtClean="0"/>
              <a:t>05/03/2025</a:t>
            </a:fld>
            <a:endParaRPr lang="fr-FR" dirty="0"/>
          </a:p>
        </p:txBody>
      </p:sp>
      <p:sp>
        <p:nvSpPr>
          <p:cNvPr id="6" name="Espace réservé du pied de page 5">
            <a:extLst>
              <a:ext uri="{FF2B5EF4-FFF2-40B4-BE49-F238E27FC236}">
                <a16:creationId xmlns:a16="http://schemas.microsoft.com/office/drawing/2014/main" id="{EEDFE71B-74D6-A702-01CD-7D5B7112F79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0484A6B5-16F7-06E3-287A-A22D2330E86F}"/>
              </a:ext>
            </a:extLst>
          </p:cNvPr>
          <p:cNvSpPr>
            <a:spLocks noGrp="1"/>
          </p:cNvSpPr>
          <p:nvPr>
            <p:ph type="sldNum" sz="quarter" idx="12"/>
          </p:nvPr>
        </p:nvSpPr>
        <p:spPr/>
        <p:txBody>
          <a:bodyPr/>
          <a:lstStyle/>
          <a:p>
            <a:fld id="{43B2486A-A342-E34E-ACE9-4EBF7C251FAF}" type="slidenum">
              <a:rPr lang="fr-FR" smtClean="0"/>
              <a:t>‹N°›</a:t>
            </a:fld>
            <a:endParaRPr lang="fr-FR" dirty="0"/>
          </a:p>
        </p:txBody>
      </p:sp>
    </p:spTree>
    <p:extLst>
      <p:ext uri="{BB962C8B-B14F-4D97-AF65-F5344CB8AC3E}">
        <p14:creationId xmlns:p14="http://schemas.microsoft.com/office/powerpoint/2010/main" val="332790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EFCCA-E658-7112-5137-23A1995379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0664F38-438E-9130-51A2-D5038662FB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65DF8596-3DE1-E94C-04AC-2CF0A049E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B8D59A0-8CBB-88B9-AD3B-42BBCCC6C9FC}"/>
              </a:ext>
            </a:extLst>
          </p:cNvPr>
          <p:cNvSpPr>
            <a:spLocks noGrp="1"/>
          </p:cNvSpPr>
          <p:nvPr>
            <p:ph type="dt" sz="half" idx="10"/>
          </p:nvPr>
        </p:nvSpPr>
        <p:spPr/>
        <p:txBody>
          <a:bodyPr/>
          <a:lstStyle/>
          <a:p>
            <a:fld id="{075F986A-FF09-9B4E-903E-38B0CBB4E98C}" type="datetimeFigureOut">
              <a:rPr lang="fr-FR" smtClean="0"/>
              <a:t>05/03/2025</a:t>
            </a:fld>
            <a:endParaRPr lang="fr-FR" dirty="0"/>
          </a:p>
        </p:txBody>
      </p:sp>
      <p:sp>
        <p:nvSpPr>
          <p:cNvPr id="6" name="Espace réservé du pied de page 5">
            <a:extLst>
              <a:ext uri="{FF2B5EF4-FFF2-40B4-BE49-F238E27FC236}">
                <a16:creationId xmlns:a16="http://schemas.microsoft.com/office/drawing/2014/main" id="{3726CD4B-44D6-735A-3575-9553810000C6}"/>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76A4A17E-FD59-4F97-E5A1-C591749F28AF}"/>
              </a:ext>
            </a:extLst>
          </p:cNvPr>
          <p:cNvSpPr>
            <a:spLocks noGrp="1"/>
          </p:cNvSpPr>
          <p:nvPr>
            <p:ph type="sldNum" sz="quarter" idx="12"/>
          </p:nvPr>
        </p:nvSpPr>
        <p:spPr/>
        <p:txBody>
          <a:bodyPr/>
          <a:lstStyle/>
          <a:p>
            <a:fld id="{43B2486A-A342-E34E-ACE9-4EBF7C251FAF}" type="slidenum">
              <a:rPr lang="fr-FR" smtClean="0"/>
              <a:t>‹N°›</a:t>
            </a:fld>
            <a:endParaRPr lang="fr-FR" dirty="0"/>
          </a:p>
        </p:txBody>
      </p:sp>
    </p:spTree>
    <p:extLst>
      <p:ext uri="{BB962C8B-B14F-4D97-AF65-F5344CB8AC3E}">
        <p14:creationId xmlns:p14="http://schemas.microsoft.com/office/powerpoint/2010/main" val="241188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999"/>
            <a:lum/>
          </a:blip>
          <a:srcRect/>
          <a:stretch>
            <a:fillRect l="5000" t="-19000" r="1000" b="-74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2E57590-63F1-AD22-DB38-60C9EC8B85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F86FF2F-E468-472A-AAAF-EF70ED2F2F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B2D1A6-E6EA-04BC-A658-1D5D12AEA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5F986A-FF09-9B4E-903E-38B0CBB4E98C}" type="datetimeFigureOut">
              <a:rPr lang="fr-FR" smtClean="0"/>
              <a:t>05/03/2025</a:t>
            </a:fld>
            <a:endParaRPr lang="fr-FR" dirty="0"/>
          </a:p>
        </p:txBody>
      </p:sp>
      <p:sp>
        <p:nvSpPr>
          <p:cNvPr id="5" name="Espace réservé du pied de page 4">
            <a:extLst>
              <a:ext uri="{FF2B5EF4-FFF2-40B4-BE49-F238E27FC236}">
                <a16:creationId xmlns:a16="http://schemas.microsoft.com/office/drawing/2014/main" id="{F7EDAED5-1E33-A2FB-24ED-0F70EE41F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F58BD8FA-182F-751C-D30C-04F04920E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B2486A-A342-E34E-ACE9-4EBF7C251FAF}" type="slidenum">
              <a:rPr lang="fr-FR" smtClean="0"/>
              <a:t>‹N°›</a:t>
            </a:fld>
            <a:endParaRPr lang="fr-FR" dirty="0"/>
          </a:p>
        </p:txBody>
      </p:sp>
    </p:spTree>
    <p:extLst>
      <p:ext uri="{BB962C8B-B14F-4D97-AF65-F5344CB8AC3E}">
        <p14:creationId xmlns:p14="http://schemas.microsoft.com/office/powerpoint/2010/main" val="223338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8C2CF1-7329-613E-5298-1714E68FCB75}"/>
              </a:ext>
            </a:extLst>
          </p:cNvPr>
          <p:cNvSpPr>
            <a:spLocks noGrp="1"/>
          </p:cNvSpPr>
          <p:nvPr>
            <p:ph type="ctrTitle"/>
          </p:nvPr>
        </p:nvSpPr>
        <p:spPr>
          <a:xfrm>
            <a:off x="551793" y="268014"/>
            <a:ext cx="11114690" cy="2569779"/>
          </a:xfrm>
        </p:spPr>
        <p:txBody>
          <a:bodyPr>
            <a:normAutofit/>
          </a:bodyPr>
          <a:lstStyle/>
          <a:p>
            <a:r>
              <a:rPr lang="fr-FR" dirty="0">
                <a:latin typeface="Cambria" panose="02040503050406030204" pitchFamily="18" charset="0"/>
              </a:rPr>
              <a:t>AVC, Infarctus….</a:t>
            </a:r>
            <a:br>
              <a:rPr lang="fr-FR" dirty="0">
                <a:latin typeface="Cambria" panose="02040503050406030204" pitchFamily="18" charset="0"/>
              </a:rPr>
            </a:br>
            <a:r>
              <a:rPr lang="fr-FR" dirty="0">
                <a:latin typeface="Cambria" panose="02040503050406030204" pitchFamily="18" charset="0"/>
              </a:rPr>
              <a:t>Petits signes, grande urgence</a:t>
            </a:r>
          </a:p>
        </p:txBody>
      </p:sp>
      <p:sp>
        <p:nvSpPr>
          <p:cNvPr id="3" name="Sous-titre 2">
            <a:extLst>
              <a:ext uri="{FF2B5EF4-FFF2-40B4-BE49-F238E27FC236}">
                <a16:creationId xmlns:a16="http://schemas.microsoft.com/office/drawing/2014/main" id="{48F7C383-6FD8-6CBD-AA0B-E51976235BE1}"/>
              </a:ext>
            </a:extLst>
          </p:cNvPr>
          <p:cNvSpPr>
            <a:spLocks noGrp="1"/>
          </p:cNvSpPr>
          <p:nvPr>
            <p:ph type="subTitle" idx="1"/>
          </p:nvPr>
        </p:nvSpPr>
        <p:spPr>
          <a:xfrm>
            <a:off x="6096000" y="4731657"/>
            <a:ext cx="4572000" cy="1323154"/>
          </a:xfrm>
        </p:spPr>
        <p:txBody>
          <a:bodyPr>
            <a:normAutofit fontScale="55000" lnSpcReduction="20000"/>
          </a:bodyPr>
          <a:lstStyle/>
          <a:p>
            <a:r>
              <a:rPr lang="fr-FR" dirty="0">
                <a:latin typeface="Cambria" panose="02040503050406030204" pitchFamily="18" charset="0"/>
              </a:rPr>
              <a:t>Dr Dominique Hornus-Dragne</a:t>
            </a:r>
          </a:p>
          <a:p>
            <a:r>
              <a:rPr lang="fr-FR" dirty="0">
                <a:latin typeface="Cambria" panose="02040503050406030204" pitchFamily="18" charset="0"/>
              </a:rPr>
              <a:t>Anesthésiste-réanimateur</a:t>
            </a:r>
          </a:p>
          <a:p>
            <a:r>
              <a:rPr lang="fr-FR" dirty="0">
                <a:latin typeface="Cambria" panose="02040503050406030204" pitchFamily="18" charset="0"/>
              </a:rPr>
              <a:t>Médecin fédéral national de la FFE</a:t>
            </a:r>
          </a:p>
          <a:p>
            <a:r>
              <a:rPr lang="fr-FR" dirty="0">
                <a:latin typeface="Cambria" panose="02040503050406030204" pitchFamily="18" charset="0"/>
              </a:rPr>
              <a:t>Médecin des équipes de France d’Escrime Handisport</a:t>
            </a:r>
          </a:p>
          <a:p>
            <a:r>
              <a:rPr lang="fr-FR" dirty="0">
                <a:latin typeface="Cambria" panose="02040503050406030204" pitchFamily="18" charset="0"/>
              </a:rPr>
              <a:t>Présidente de solution R.I.P.O.S.T.E.</a:t>
            </a:r>
          </a:p>
        </p:txBody>
      </p:sp>
      <p:pic>
        <p:nvPicPr>
          <p:cNvPr id="5" name="Graphique 4">
            <a:extLst>
              <a:ext uri="{FF2B5EF4-FFF2-40B4-BE49-F238E27FC236}">
                <a16:creationId xmlns:a16="http://schemas.microsoft.com/office/drawing/2014/main" id="{C31E89D8-81DA-8A19-CA9F-2396AFBB76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189" y="2585545"/>
            <a:ext cx="3767689" cy="5331756"/>
          </a:xfrm>
          <a:prstGeom prst="rect">
            <a:avLst/>
          </a:prstGeom>
        </p:spPr>
      </p:pic>
    </p:spTree>
    <p:extLst>
      <p:ext uri="{BB962C8B-B14F-4D97-AF65-F5344CB8AC3E}">
        <p14:creationId xmlns:p14="http://schemas.microsoft.com/office/powerpoint/2010/main" val="99202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70DBC48-5926-0E73-817F-574F217F44B9}"/>
              </a:ext>
            </a:extLst>
          </p:cNvPr>
          <p:cNvSpPr>
            <a:spLocks noGrp="1"/>
          </p:cNvSpPr>
          <p:nvPr>
            <p:ph type="title"/>
          </p:nvPr>
        </p:nvSpPr>
        <p:spPr>
          <a:xfrm>
            <a:off x="572493" y="238539"/>
            <a:ext cx="11018520" cy="1434415"/>
          </a:xfrm>
        </p:spPr>
        <p:txBody>
          <a:bodyPr anchor="b">
            <a:normAutofit/>
          </a:bodyPr>
          <a:lstStyle/>
          <a:p>
            <a:r>
              <a:rPr lang="fr-FR" sz="5400" b="1" i="1" dirty="0">
                <a:latin typeface="Cambria" panose="02040503050406030204" pitchFamily="18" charset="0"/>
              </a:rPr>
              <a:t>Une douleur dans la mâchoire</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9A00CD04-45AC-A692-6621-F0AB9F394F1F}"/>
              </a:ext>
            </a:extLst>
          </p:cNvPr>
          <p:cNvSpPr>
            <a:spLocks noGrp="1"/>
          </p:cNvSpPr>
          <p:nvPr>
            <p:ph idx="1"/>
          </p:nvPr>
        </p:nvSpPr>
        <p:spPr>
          <a:xfrm>
            <a:off x="572493" y="2071316"/>
            <a:ext cx="6713552" cy="4119172"/>
          </a:xfrm>
        </p:spPr>
        <p:txBody>
          <a:bodyPr anchor="t">
            <a:normAutofit/>
          </a:bodyPr>
          <a:lstStyle/>
          <a:p>
            <a:r>
              <a:rPr lang="fr-FR" sz="2200" dirty="0">
                <a:latin typeface="Cambria" panose="02040503050406030204" pitchFamily="18" charset="0"/>
              </a:rPr>
              <a:t>J’ai vraiment mal dans la mâchoire</a:t>
            </a:r>
          </a:p>
          <a:p>
            <a:r>
              <a:rPr lang="fr-FR" sz="2200" dirty="0">
                <a:latin typeface="Cambria" panose="02040503050406030204" pitchFamily="18" charset="0"/>
              </a:rPr>
              <a:t>Je n’ai pas de problèmes dentaires</a:t>
            </a:r>
          </a:p>
          <a:p>
            <a:r>
              <a:rPr lang="fr-FR" sz="2200" dirty="0">
                <a:latin typeface="Cambria" panose="02040503050406030204" pitchFamily="18" charset="0"/>
              </a:rPr>
              <a:t>J’ai vu mon dentiste</a:t>
            </a:r>
          </a:p>
          <a:p>
            <a:r>
              <a:rPr lang="fr-FR" sz="2200" dirty="0">
                <a:latin typeface="Cambria" panose="02040503050406030204" pitchFamily="18" charset="0"/>
              </a:rPr>
              <a:t>J’ai regardé dans ma bouche</a:t>
            </a:r>
          </a:p>
          <a:p>
            <a:r>
              <a:rPr lang="fr-FR" sz="2200" dirty="0">
                <a:latin typeface="Cambria" panose="02040503050406030204" pitchFamily="18" charset="0"/>
              </a:rPr>
              <a:t>Pas d’inflammation</a:t>
            </a:r>
          </a:p>
          <a:p>
            <a:r>
              <a:rPr lang="fr-FR" sz="2200" b="1" dirty="0">
                <a:latin typeface="Cambria" panose="02040503050406030204" pitchFamily="18" charset="0"/>
              </a:rPr>
              <a:t>je n’ai pas de raisons</a:t>
            </a:r>
          </a:p>
          <a:p>
            <a:endParaRPr lang="fr-FR" sz="2200" dirty="0">
              <a:latin typeface="Cambria" panose="02040503050406030204" pitchFamily="18" charset="0"/>
            </a:endParaRPr>
          </a:p>
          <a:p>
            <a:endParaRPr lang="fr-FR" sz="2200" dirty="0">
              <a:latin typeface="Cambria" panose="02040503050406030204" pitchFamily="18" charset="0"/>
            </a:endParaRPr>
          </a:p>
          <a:p>
            <a:endParaRPr lang="fr-FR" sz="2200" dirty="0">
              <a:latin typeface="Cambria" panose="02040503050406030204" pitchFamily="18" charset="0"/>
            </a:endParaRPr>
          </a:p>
        </p:txBody>
      </p:sp>
      <p:pic>
        <p:nvPicPr>
          <p:cNvPr id="7" name="Image 6" descr="Une image contenant dessin, croquis, clipart, illustration&#10;&#10;Le contenu généré par l’IA peut être incorrect.">
            <a:extLst>
              <a:ext uri="{FF2B5EF4-FFF2-40B4-BE49-F238E27FC236}">
                <a16:creationId xmlns:a16="http://schemas.microsoft.com/office/drawing/2014/main" id="{5AD8DE35-804B-A3A3-45A0-48F2FDA864E3}"/>
              </a:ext>
            </a:extLst>
          </p:cNvPr>
          <p:cNvPicPr>
            <a:picLocks noChangeAspect="1"/>
          </p:cNvPicPr>
          <p:nvPr/>
        </p:nvPicPr>
        <p:blipFill>
          <a:blip r:embed="rId2"/>
          <a:srcRect t="1634" r="-2" b="10608"/>
          <a:stretch/>
        </p:blipFill>
        <p:spPr>
          <a:xfrm>
            <a:off x="7286045" y="2093975"/>
            <a:ext cx="4330677" cy="4501493"/>
          </a:xfrm>
          <a:prstGeom prst="rect">
            <a:avLst/>
          </a:prstGeom>
        </p:spPr>
      </p:pic>
    </p:spTree>
    <p:extLst>
      <p:ext uri="{BB962C8B-B14F-4D97-AF65-F5344CB8AC3E}">
        <p14:creationId xmlns:p14="http://schemas.microsoft.com/office/powerpoint/2010/main" val="355483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F92A386-6F41-3EFE-277E-BC5DF8143A3E}"/>
              </a:ext>
            </a:extLst>
          </p:cNvPr>
          <p:cNvSpPr>
            <a:spLocks noGrp="1"/>
          </p:cNvSpPr>
          <p:nvPr>
            <p:ph type="title"/>
          </p:nvPr>
        </p:nvSpPr>
        <p:spPr>
          <a:xfrm>
            <a:off x="572493" y="238539"/>
            <a:ext cx="11018520" cy="1434415"/>
          </a:xfrm>
        </p:spPr>
        <p:txBody>
          <a:bodyPr anchor="b">
            <a:normAutofit/>
          </a:bodyPr>
          <a:lstStyle/>
          <a:p>
            <a:r>
              <a:rPr lang="fr-FR" sz="5400" b="1" i="1" dirty="0">
                <a:latin typeface="Cambria" panose="02040503050406030204" pitchFamily="18" charset="0"/>
              </a:rPr>
              <a:t>Une anxiété intense</a:t>
            </a:r>
          </a:p>
        </p:txBody>
      </p:sp>
      <p:sp>
        <p:nvSpPr>
          <p:cNvPr id="92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650776C2-FE6E-F592-A229-7D6D8BD504B1}"/>
              </a:ext>
            </a:extLst>
          </p:cNvPr>
          <p:cNvSpPr>
            <a:spLocks noGrp="1"/>
          </p:cNvSpPr>
          <p:nvPr>
            <p:ph idx="1"/>
          </p:nvPr>
        </p:nvSpPr>
        <p:spPr>
          <a:xfrm>
            <a:off x="572493" y="2071316"/>
            <a:ext cx="6713552" cy="4119172"/>
          </a:xfrm>
        </p:spPr>
        <p:txBody>
          <a:bodyPr anchor="t">
            <a:normAutofit/>
          </a:bodyPr>
          <a:lstStyle/>
          <a:p>
            <a:r>
              <a:rPr lang="fr-FR" sz="2200" dirty="0">
                <a:latin typeface="Cambria" panose="02040503050406030204" pitchFamily="18" charset="0"/>
              </a:rPr>
              <a:t>Rarement le seul signe</a:t>
            </a:r>
          </a:p>
          <a:p>
            <a:r>
              <a:rPr lang="fr-FR" sz="2200" dirty="0">
                <a:latin typeface="Cambria" panose="02040503050406030204" pitchFamily="18" charset="0"/>
              </a:rPr>
              <a:t>Je me sens très, très anxieux</a:t>
            </a:r>
          </a:p>
          <a:p>
            <a:r>
              <a:rPr lang="fr-FR" sz="2200" dirty="0">
                <a:latin typeface="Cambria" panose="02040503050406030204" pitchFamily="18" charset="0"/>
              </a:rPr>
              <a:t>Je n’ai pas eu de mauvaises nouvelles</a:t>
            </a:r>
          </a:p>
          <a:p>
            <a:r>
              <a:rPr lang="fr-FR" sz="2200" dirty="0">
                <a:latin typeface="Cambria" panose="02040503050406030204" pitchFamily="18" charset="0"/>
              </a:rPr>
              <a:t>Je ne suis pas comme ça habituellement</a:t>
            </a:r>
          </a:p>
          <a:p>
            <a:r>
              <a:rPr lang="fr-FR" sz="2200" dirty="0">
                <a:latin typeface="Cambria" panose="02040503050406030204" pitchFamily="18" charset="0"/>
              </a:rPr>
              <a:t>Je ne me sens pas bien</a:t>
            </a:r>
          </a:p>
          <a:p>
            <a:r>
              <a:rPr lang="fr-FR" sz="2200" dirty="0">
                <a:latin typeface="Cambria" panose="02040503050406030204" pitchFamily="18" charset="0"/>
              </a:rPr>
              <a:t>J’ai bien dormi</a:t>
            </a:r>
          </a:p>
          <a:p>
            <a:r>
              <a:rPr lang="fr-FR" sz="2200" dirty="0">
                <a:latin typeface="Cambria" panose="02040503050406030204" pitchFamily="18" charset="0"/>
              </a:rPr>
              <a:t>Je n’ai pas eu de stress récent</a:t>
            </a:r>
          </a:p>
          <a:p>
            <a:r>
              <a:rPr lang="fr-FR" sz="2200" b="1" dirty="0">
                <a:latin typeface="Cambria" panose="02040503050406030204" pitchFamily="18" charset="0"/>
              </a:rPr>
              <a:t>je n’ai pas de raisons</a:t>
            </a:r>
          </a:p>
          <a:p>
            <a:endParaRPr lang="fr-FR" sz="2200" dirty="0">
              <a:latin typeface="Cambria" panose="02040503050406030204" pitchFamily="18" charset="0"/>
            </a:endParaRPr>
          </a:p>
          <a:p>
            <a:endParaRPr lang="fr-FR" sz="2200" dirty="0">
              <a:latin typeface="Cambria" panose="02040503050406030204" pitchFamily="18" charset="0"/>
            </a:endParaRPr>
          </a:p>
        </p:txBody>
      </p:sp>
      <p:pic>
        <p:nvPicPr>
          <p:cNvPr id="9218" name="Picture 2" descr="265 700+ Stress Stock Illustrations, graphiques vectoriels libre de droits  et Clip Art - iStock | Zen, Fatigue, Anti stress">
            <a:extLst>
              <a:ext uri="{FF2B5EF4-FFF2-40B4-BE49-F238E27FC236}">
                <a16:creationId xmlns:a16="http://schemas.microsoft.com/office/drawing/2014/main" id="{60C53FA8-83F3-D0C0-035C-1E41A759E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4916"/>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193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F1DDCD6-9B68-8F68-0B64-C1793F5FB01B}"/>
              </a:ext>
            </a:extLst>
          </p:cNvPr>
          <p:cNvSpPr>
            <a:spLocks noGrp="1"/>
          </p:cNvSpPr>
          <p:nvPr>
            <p:ph type="title"/>
          </p:nvPr>
        </p:nvSpPr>
        <p:spPr>
          <a:xfrm>
            <a:off x="630936" y="640080"/>
            <a:ext cx="4818888" cy="1481328"/>
          </a:xfrm>
        </p:spPr>
        <p:txBody>
          <a:bodyPr anchor="b">
            <a:normAutofit/>
          </a:bodyPr>
          <a:lstStyle/>
          <a:p>
            <a:r>
              <a:rPr lang="fr-FR" sz="5000" b="1" i="1" dirty="0">
                <a:latin typeface="Cambria" panose="02040503050406030204" pitchFamily="18" charset="0"/>
              </a:rPr>
              <a:t>Une douleur d’estomac</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0C81B270-16BA-5EFA-1669-23AAE6ABEC9C}"/>
              </a:ext>
            </a:extLst>
          </p:cNvPr>
          <p:cNvSpPr>
            <a:spLocks noGrp="1"/>
          </p:cNvSpPr>
          <p:nvPr>
            <p:ph idx="1"/>
          </p:nvPr>
        </p:nvSpPr>
        <p:spPr>
          <a:xfrm>
            <a:off x="630936" y="2660904"/>
            <a:ext cx="4818888" cy="3547872"/>
          </a:xfrm>
        </p:spPr>
        <p:txBody>
          <a:bodyPr anchor="t">
            <a:normAutofit/>
          </a:bodyPr>
          <a:lstStyle/>
          <a:p>
            <a:r>
              <a:rPr lang="fr-FR" sz="2200" dirty="0">
                <a:latin typeface="Cambria" panose="02040503050406030204" pitchFamily="18" charset="0"/>
              </a:rPr>
              <a:t>J’ai très mal à l’estomac</a:t>
            </a:r>
          </a:p>
          <a:p>
            <a:r>
              <a:rPr lang="fr-FR" sz="2200" dirty="0">
                <a:latin typeface="Cambria" panose="02040503050406030204" pitchFamily="18" charset="0"/>
              </a:rPr>
              <a:t>Juste au milieu sous le sternum</a:t>
            </a:r>
          </a:p>
          <a:p>
            <a:r>
              <a:rPr lang="fr-FR" sz="2200" dirty="0">
                <a:latin typeface="Cambria" panose="02040503050406030204" pitchFamily="18" charset="0"/>
              </a:rPr>
              <a:t>Ca ne passe pas</a:t>
            </a:r>
          </a:p>
          <a:p>
            <a:r>
              <a:rPr lang="fr-FR" sz="2200" dirty="0">
                <a:latin typeface="Cambria" panose="02040503050406030204" pitchFamily="18" charset="0"/>
              </a:rPr>
              <a:t>J’ai essayé un antiacide sans résultats</a:t>
            </a:r>
          </a:p>
          <a:p>
            <a:r>
              <a:rPr lang="fr-FR" sz="2200" dirty="0">
                <a:latin typeface="Cambria" panose="02040503050406030204" pitchFamily="18" charset="0"/>
              </a:rPr>
              <a:t>Je n’ai rien mangé d’épicé </a:t>
            </a:r>
          </a:p>
          <a:p>
            <a:r>
              <a:rPr lang="fr-FR" sz="2200" dirty="0">
                <a:latin typeface="Cambria" panose="02040503050406030204" pitchFamily="18" charset="0"/>
              </a:rPr>
              <a:t>Je n’ai rien mangé de mauvais</a:t>
            </a:r>
          </a:p>
          <a:p>
            <a:r>
              <a:rPr lang="fr-FR" sz="2200" b="1" dirty="0">
                <a:latin typeface="Cambria" panose="02040503050406030204" pitchFamily="18" charset="0"/>
              </a:rPr>
              <a:t>je n’ai pas de raisons</a:t>
            </a:r>
          </a:p>
          <a:p>
            <a:endParaRPr lang="fr-FR" sz="2200" dirty="0">
              <a:latin typeface="Cambria" panose="02040503050406030204" pitchFamily="18" charset="0"/>
            </a:endParaRPr>
          </a:p>
          <a:p>
            <a:endParaRPr lang="fr-FR" sz="2200" dirty="0">
              <a:latin typeface="Cambria" panose="02040503050406030204" pitchFamily="18" charset="0"/>
            </a:endParaRPr>
          </a:p>
        </p:txBody>
      </p:sp>
      <p:pic>
        <p:nvPicPr>
          <p:cNvPr id="5" name="Image 4" descr="Une image contenant habits, dessin humoristique, personne, illustration&#10;&#10;Le contenu généré par l’IA peut être incorrect.">
            <a:extLst>
              <a:ext uri="{FF2B5EF4-FFF2-40B4-BE49-F238E27FC236}">
                <a16:creationId xmlns:a16="http://schemas.microsoft.com/office/drawing/2014/main" id="{49798CBB-77E6-C872-1AEC-168D32B171E2}"/>
              </a:ext>
            </a:extLst>
          </p:cNvPr>
          <p:cNvPicPr>
            <a:picLocks noChangeAspect="1"/>
          </p:cNvPicPr>
          <p:nvPr/>
        </p:nvPicPr>
        <p:blipFill>
          <a:blip r:embed="rId2"/>
          <a:stretch>
            <a:fillRect/>
          </a:stretch>
        </p:blipFill>
        <p:spPr>
          <a:xfrm>
            <a:off x="6503996" y="1113413"/>
            <a:ext cx="5458968" cy="4631173"/>
          </a:xfrm>
          <a:prstGeom prst="rect">
            <a:avLst/>
          </a:prstGeom>
        </p:spPr>
      </p:pic>
    </p:spTree>
    <p:extLst>
      <p:ext uri="{BB962C8B-B14F-4D97-AF65-F5344CB8AC3E}">
        <p14:creationId xmlns:p14="http://schemas.microsoft.com/office/powerpoint/2010/main" val="176337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FDA329A-4C57-4549-B28A-D6BFB31B4BC1}"/>
              </a:ext>
            </a:extLst>
          </p:cNvPr>
          <p:cNvSpPr>
            <a:spLocks noGrp="1"/>
          </p:cNvSpPr>
          <p:nvPr>
            <p:ph type="title"/>
          </p:nvPr>
        </p:nvSpPr>
        <p:spPr>
          <a:xfrm>
            <a:off x="572493" y="238539"/>
            <a:ext cx="11018520" cy="1434415"/>
          </a:xfrm>
        </p:spPr>
        <p:txBody>
          <a:bodyPr anchor="b">
            <a:normAutofit/>
          </a:bodyPr>
          <a:lstStyle/>
          <a:p>
            <a:r>
              <a:rPr lang="fr-FR" sz="5400" b="1" i="1" dirty="0">
                <a:latin typeface="Cambria" panose="02040503050406030204" pitchFamily="18" charset="0"/>
              </a:rPr>
              <a:t>Des sueurs</a:t>
            </a:r>
          </a:p>
        </p:txBody>
      </p:sp>
      <p:sp>
        <p:nvSpPr>
          <p:cNvPr id="51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B72AC2BB-71C3-9D35-A976-595FCD2BDBF8}"/>
              </a:ext>
            </a:extLst>
          </p:cNvPr>
          <p:cNvSpPr>
            <a:spLocks noGrp="1"/>
          </p:cNvSpPr>
          <p:nvPr>
            <p:ph idx="1"/>
          </p:nvPr>
        </p:nvSpPr>
        <p:spPr>
          <a:xfrm>
            <a:off x="572493" y="2071316"/>
            <a:ext cx="6713552" cy="4119172"/>
          </a:xfrm>
        </p:spPr>
        <p:txBody>
          <a:bodyPr anchor="t">
            <a:normAutofit/>
          </a:bodyPr>
          <a:lstStyle/>
          <a:p>
            <a:r>
              <a:rPr lang="fr-FR" sz="2200" dirty="0">
                <a:latin typeface="Cambria" panose="02040503050406030204" pitchFamily="18" charset="0"/>
              </a:rPr>
              <a:t>Peuvent accompagner tous les signes déjà décrits</a:t>
            </a:r>
          </a:p>
          <a:p>
            <a:r>
              <a:rPr lang="fr-FR" sz="2200" dirty="0">
                <a:latin typeface="Cambria" panose="02040503050406030204" pitchFamily="18" charset="0"/>
              </a:rPr>
              <a:t>Signe important++++</a:t>
            </a:r>
          </a:p>
          <a:p>
            <a:r>
              <a:rPr lang="fr-FR" sz="2200" dirty="0">
                <a:latin typeface="Cambria" panose="02040503050406030204" pitchFamily="18" charset="0"/>
              </a:rPr>
              <a:t>Il ne fait pas chaud</a:t>
            </a:r>
          </a:p>
          <a:p>
            <a:r>
              <a:rPr lang="fr-FR" sz="2200" dirty="0">
                <a:latin typeface="Cambria" panose="02040503050406030204" pitchFamily="18" charset="0"/>
              </a:rPr>
              <a:t>Je ne suis pas trop couvert</a:t>
            </a:r>
          </a:p>
          <a:p>
            <a:r>
              <a:rPr lang="fr-FR" sz="2200" dirty="0">
                <a:latin typeface="Cambria" panose="02040503050406030204" pitchFamily="18" charset="0"/>
              </a:rPr>
              <a:t>Je ne suis pas à </a:t>
            </a:r>
            <a:r>
              <a:rPr lang="fr-FR" sz="2200" dirty="0" err="1">
                <a:latin typeface="Cambria" panose="02040503050406030204" pitchFamily="18" charset="0"/>
              </a:rPr>
              <a:t>jeûn</a:t>
            </a:r>
            <a:endParaRPr lang="fr-FR" sz="2200" dirty="0">
              <a:latin typeface="Cambria" panose="02040503050406030204" pitchFamily="18" charset="0"/>
            </a:endParaRPr>
          </a:p>
          <a:p>
            <a:r>
              <a:rPr lang="fr-FR" sz="2200" dirty="0">
                <a:latin typeface="Cambria" panose="02040503050406030204" pitchFamily="18" charset="0"/>
              </a:rPr>
              <a:t>Je ne viens pas de faire un très gros effort</a:t>
            </a:r>
          </a:p>
          <a:p>
            <a:r>
              <a:rPr lang="fr-FR" sz="2200" dirty="0">
                <a:latin typeface="Cambria" panose="02040503050406030204" pitchFamily="18" charset="0"/>
              </a:rPr>
              <a:t>Ma ménopause est passée depuis longtemps</a:t>
            </a:r>
          </a:p>
          <a:p>
            <a:r>
              <a:rPr lang="fr-FR" sz="2200" dirty="0">
                <a:latin typeface="Cambria" panose="02040503050406030204" pitchFamily="18" charset="0"/>
              </a:rPr>
              <a:t>Je suis diabétique mais j’ai mangé ce qu’il fallait</a:t>
            </a:r>
          </a:p>
          <a:p>
            <a:r>
              <a:rPr lang="fr-FR" sz="2200" b="1" dirty="0">
                <a:latin typeface="Cambria" panose="02040503050406030204" pitchFamily="18" charset="0"/>
              </a:rPr>
              <a:t>je n’ai pas de raisons</a:t>
            </a:r>
          </a:p>
          <a:p>
            <a:endParaRPr lang="fr-FR" sz="2200" dirty="0">
              <a:latin typeface="Cambria" panose="02040503050406030204" pitchFamily="18" charset="0"/>
            </a:endParaRPr>
          </a:p>
          <a:p>
            <a:endParaRPr lang="fr-FR" sz="2200" dirty="0">
              <a:latin typeface="Cambria" panose="02040503050406030204" pitchFamily="18" charset="0"/>
            </a:endParaRPr>
          </a:p>
          <a:p>
            <a:endParaRPr lang="fr-FR" sz="2200" dirty="0">
              <a:latin typeface="Cambria" panose="02040503050406030204" pitchFamily="18" charset="0"/>
            </a:endParaRPr>
          </a:p>
          <a:p>
            <a:endParaRPr lang="fr-FR" sz="2200" dirty="0">
              <a:latin typeface="Cambria" panose="02040503050406030204" pitchFamily="18" charset="0"/>
            </a:endParaRPr>
          </a:p>
        </p:txBody>
      </p:sp>
      <p:pic>
        <p:nvPicPr>
          <p:cNvPr id="5122" name="Picture 2" descr="190+ Trace De Transpiration Stock Illustrations, graphiques vectoriels  libre de droits et Clip Art - iStock | Sueur, Sweat, Stress">
            <a:extLst>
              <a:ext uri="{FF2B5EF4-FFF2-40B4-BE49-F238E27FC236}">
                <a16:creationId xmlns:a16="http://schemas.microsoft.com/office/drawing/2014/main" id="{EDE8CA92-74BE-ACDE-1F8C-8B7F62778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5" r="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63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8" name="Rectangle 6157">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EE4D745-C511-B498-BD19-859B0EAA0004}"/>
              </a:ext>
            </a:extLst>
          </p:cNvPr>
          <p:cNvSpPr>
            <a:spLocks noGrp="1"/>
          </p:cNvSpPr>
          <p:nvPr>
            <p:ph type="title"/>
          </p:nvPr>
        </p:nvSpPr>
        <p:spPr>
          <a:xfrm>
            <a:off x="640080" y="329184"/>
            <a:ext cx="6894576" cy="1783080"/>
          </a:xfrm>
        </p:spPr>
        <p:txBody>
          <a:bodyPr anchor="b">
            <a:normAutofit/>
          </a:bodyPr>
          <a:lstStyle/>
          <a:p>
            <a:r>
              <a:rPr lang="fr-FR" sz="5000" b="1" i="1" dirty="0">
                <a:latin typeface="Cambria" panose="02040503050406030204" pitchFamily="18" charset="0"/>
              </a:rPr>
              <a:t>Certains infarctus sont d’emblée dramatiques</a:t>
            </a:r>
          </a:p>
        </p:txBody>
      </p:sp>
      <p:sp>
        <p:nvSpPr>
          <p:cNvPr id="616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1268FBD9-1808-813D-96D4-7D71CCCEBE65}"/>
              </a:ext>
            </a:extLst>
          </p:cNvPr>
          <p:cNvSpPr>
            <a:spLocks noGrp="1"/>
          </p:cNvSpPr>
          <p:nvPr>
            <p:ph idx="1"/>
          </p:nvPr>
        </p:nvSpPr>
        <p:spPr>
          <a:xfrm>
            <a:off x="640080" y="2706624"/>
            <a:ext cx="6894576" cy="3483864"/>
          </a:xfrm>
        </p:spPr>
        <p:txBody>
          <a:bodyPr>
            <a:normAutofit/>
          </a:bodyPr>
          <a:lstStyle/>
          <a:p>
            <a:r>
              <a:rPr lang="fr-FR" sz="1700" dirty="0">
                <a:latin typeface="Cambria" panose="02040503050406030204" pitchFamily="18" charset="0"/>
              </a:rPr>
              <a:t>Un arrêt cardiaque peut être le premier signe d’infarctus</a:t>
            </a:r>
          </a:p>
          <a:p>
            <a:r>
              <a:rPr lang="fr-FR" sz="1700" dirty="0">
                <a:latin typeface="Cambria" panose="02040503050406030204" pitchFamily="18" charset="0"/>
              </a:rPr>
              <a:t>La réanimation par massage cardiaque externe doit être très précoce</a:t>
            </a:r>
          </a:p>
          <a:p>
            <a:r>
              <a:rPr lang="fr-FR" sz="1700" dirty="0">
                <a:latin typeface="Cambria" panose="02040503050406030204" pitchFamily="18" charset="0"/>
              </a:rPr>
              <a:t>Le défibrillateur doit être apporté sans délai</a:t>
            </a:r>
          </a:p>
          <a:p>
            <a:r>
              <a:rPr lang="fr-FR" sz="1700" dirty="0">
                <a:latin typeface="Cambria" panose="02040503050406030204" pitchFamily="18" charset="0"/>
              </a:rPr>
              <a:t>Un chef, des consignes personnalisées</a:t>
            </a:r>
          </a:p>
          <a:p>
            <a:r>
              <a:rPr lang="fr-FR" sz="1700" dirty="0">
                <a:latin typeface="Cambria" panose="02040503050406030204" pitchFamily="18" charset="0"/>
              </a:rPr>
              <a:t>Le SAMU (15) appelé sans délai</a:t>
            </a:r>
          </a:p>
          <a:p>
            <a:r>
              <a:rPr lang="fr-FR" sz="1700" dirty="0">
                <a:latin typeface="Cambria" panose="02040503050406030204" pitchFamily="18" charset="0"/>
              </a:rPr>
              <a:t>Dire qu’il s’agit d’un arrêt cardio-respiratoire</a:t>
            </a:r>
          </a:p>
          <a:p>
            <a:r>
              <a:rPr lang="fr-FR" sz="1700" dirty="0">
                <a:latin typeface="Cambria" panose="02040503050406030204" pitchFamily="18" charset="0"/>
              </a:rPr>
              <a:t>Envoyer une personne à sa rencontre </a:t>
            </a:r>
          </a:p>
          <a:p>
            <a:r>
              <a:rPr lang="fr-FR" sz="1700" b="1" dirty="0">
                <a:latin typeface="Cambria" panose="02040503050406030204" pitchFamily="18" charset="0"/>
              </a:rPr>
              <a:t>2 heures de formation aux gestes élémentaires, ça vaut le coup…..</a:t>
            </a:r>
          </a:p>
          <a:p>
            <a:endParaRPr lang="fr-FR" sz="1700" dirty="0">
              <a:latin typeface="Cambria" panose="02040503050406030204" pitchFamily="18" charset="0"/>
            </a:endParaRPr>
          </a:p>
        </p:txBody>
      </p:sp>
      <p:pic>
        <p:nvPicPr>
          <p:cNvPr id="6146" name="Picture 2" descr="Comment faire un massage cardiaque ? - SMSP">
            <a:extLst>
              <a:ext uri="{FF2B5EF4-FFF2-40B4-BE49-F238E27FC236}">
                <a16:creationId xmlns:a16="http://schemas.microsoft.com/office/drawing/2014/main" id="{4AADF2E9-ED3D-1A3F-C85D-E75A1381E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0009"/>
          <a:stretch/>
        </p:blipFill>
        <p:spPr bwMode="auto">
          <a:xfrm>
            <a:off x="8221041" y="329183"/>
            <a:ext cx="3299814" cy="34299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es défibrillateurs - Mairie de Pluméliau-Bieuzy">
            <a:extLst>
              <a:ext uri="{FF2B5EF4-FFF2-40B4-BE49-F238E27FC236}">
                <a16:creationId xmlns:a16="http://schemas.microsoft.com/office/drawing/2014/main" id="{8601A49A-32B0-7EE0-82D5-3D97902540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3840" y="4498011"/>
            <a:ext cx="3995928" cy="133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585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82" name="Rectangle 718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7E2672A6-1C05-5AE0-0AEF-9B767941DD72}"/>
              </a:ext>
            </a:extLst>
          </p:cNvPr>
          <p:cNvSpPr>
            <a:spLocks noGrp="1"/>
          </p:cNvSpPr>
          <p:nvPr>
            <p:ph type="title"/>
          </p:nvPr>
        </p:nvSpPr>
        <p:spPr>
          <a:xfrm>
            <a:off x="640080" y="329184"/>
            <a:ext cx="6894576" cy="1783080"/>
          </a:xfrm>
        </p:spPr>
        <p:txBody>
          <a:bodyPr anchor="b">
            <a:normAutofit/>
          </a:bodyPr>
          <a:lstStyle/>
          <a:p>
            <a:r>
              <a:rPr lang="fr-FR" sz="5400" b="1" i="1" dirty="0">
                <a:latin typeface="Cambria" panose="02040503050406030204" pitchFamily="18" charset="0"/>
              </a:rPr>
              <a:t>Parlons de défibrillateur</a:t>
            </a:r>
          </a:p>
        </p:txBody>
      </p:sp>
      <p:sp>
        <p:nvSpPr>
          <p:cNvPr id="718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D1DF1813-8688-7BAB-DC0D-64DBD71F706F}"/>
              </a:ext>
            </a:extLst>
          </p:cNvPr>
          <p:cNvSpPr>
            <a:spLocks noGrp="1"/>
          </p:cNvSpPr>
          <p:nvPr>
            <p:ph idx="1"/>
          </p:nvPr>
        </p:nvSpPr>
        <p:spPr>
          <a:xfrm>
            <a:off x="640080" y="2706624"/>
            <a:ext cx="6894576" cy="3483864"/>
          </a:xfrm>
        </p:spPr>
        <p:txBody>
          <a:bodyPr>
            <a:normAutofit/>
          </a:bodyPr>
          <a:lstStyle/>
          <a:p>
            <a:r>
              <a:rPr lang="fr-FR" sz="2200" dirty="0">
                <a:latin typeface="Cambria" panose="02040503050406030204" pitchFamily="18" charset="0"/>
              </a:rPr>
              <a:t>35% des défibrillateurs en France ne fonctionnent pas</a:t>
            </a:r>
          </a:p>
          <a:p>
            <a:r>
              <a:rPr lang="fr-FR" sz="2200" dirty="0">
                <a:latin typeface="Cambria" panose="02040503050406030204" pitchFamily="18" charset="0"/>
              </a:rPr>
              <a:t>Ils nécessitent d’être vérifiés</a:t>
            </a:r>
          </a:p>
          <a:p>
            <a:r>
              <a:rPr lang="fr-FR" sz="2200" dirty="0">
                <a:latin typeface="Cambria" panose="02040503050406030204" pitchFamily="18" charset="0"/>
              </a:rPr>
              <a:t>Les consommables doivent être changés dès la date de péremption</a:t>
            </a:r>
          </a:p>
          <a:p>
            <a:r>
              <a:rPr lang="fr-FR" sz="2200" dirty="0">
                <a:latin typeface="Cambria" panose="02040503050406030204" pitchFamily="18" charset="0"/>
              </a:rPr>
              <a:t>Certains sauveteurs ont peur d’appuyer sur le bouton s’il est semi-automatique</a:t>
            </a:r>
          </a:p>
          <a:p>
            <a:r>
              <a:rPr lang="fr-FR" sz="2200" dirty="0">
                <a:latin typeface="Cambria" panose="02040503050406030204" pitchFamily="18" charset="0"/>
              </a:rPr>
              <a:t>PAS de défibrillation si pas de fibrillation enregistrée</a:t>
            </a:r>
          </a:p>
          <a:p>
            <a:endParaRPr lang="fr-FR" sz="2200" dirty="0">
              <a:latin typeface="Cambria" panose="02040503050406030204" pitchFamily="18" charset="0"/>
            </a:endParaRPr>
          </a:p>
        </p:txBody>
      </p:sp>
      <p:pic>
        <p:nvPicPr>
          <p:cNvPr id="7172" name="Picture 4" descr="secourisme-pratique - Les formations : l'AFUDSA">
            <a:extLst>
              <a:ext uri="{FF2B5EF4-FFF2-40B4-BE49-F238E27FC236}">
                <a16:creationId xmlns:a16="http://schemas.microsoft.com/office/drawing/2014/main" id="{B2E8CA67-9F4B-C078-2B36-B73B646B17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53"/>
          <a:stretch/>
        </p:blipFill>
        <p:spPr bwMode="auto">
          <a:xfrm>
            <a:off x="8610112" y="324612"/>
            <a:ext cx="2503382" cy="342996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cône de défibrillateur portable. Dessin animé de l'icône vecteur de  défibrillateur portable pour la conception Web isolée sur fond blanc Image  Vectorielle Stock - Alamy">
            <a:extLst>
              <a:ext uri="{FF2B5EF4-FFF2-40B4-BE49-F238E27FC236}">
                <a16:creationId xmlns:a16="http://schemas.microsoft.com/office/drawing/2014/main" id="{1CF0B56D-5BE9-BD97-3DD2-6D73B861E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67" r="16081" b="2"/>
          <a:stretch/>
        </p:blipFill>
        <p:spPr bwMode="auto">
          <a:xfrm>
            <a:off x="8814957" y="4079193"/>
            <a:ext cx="2093693"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013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280C116-0DEA-9862-502C-C680C0458A76}"/>
              </a:ext>
            </a:extLst>
          </p:cNvPr>
          <p:cNvSpPr>
            <a:spLocks noGrp="1"/>
          </p:cNvSpPr>
          <p:nvPr>
            <p:ph type="title"/>
          </p:nvPr>
        </p:nvSpPr>
        <p:spPr>
          <a:xfrm>
            <a:off x="572493" y="238539"/>
            <a:ext cx="11018520" cy="1434415"/>
          </a:xfrm>
        </p:spPr>
        <p:txBody>
          <a:bodyPr anchor="b">
            <a:normAutofit/>
          </a:bodyPr>
          <a:lstStyle/>
          <a:p>
            <a:r>
              <a:rPr lang="fr-FR" sz="5400" b="1" dirty="0">
                <a:latin typeface="Cambria" panose="02040503050406030204" pitchFamily="18" charset="0"/>
              </a:rPr>
              <a:t>Et au club de bridge?</a:t>
            </a:r>
          </a:p>
        </p:txBody>
      </p:sp>
      <p:sp>
        <p:nvSpPr>
          <p:cNvPr id="820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033CB417-E359-A5AD-A079-52D93C0FB61C}"/>
              </a:ext>
            </a:extLst>
          </p:cNvPr>
          <p:cNvSpPr>
            <a:spLocks noGrp="1"/>
          </p:cNvSpPr>
          <p:nvPr>
            <p:ph idx="1"/>
          </p:nvPr>
        </p:nvSpPr>
        <p:spPr>
          <a:xfrm>
            <a:off x="572493" y="2071316"/>
            <a:ext cx="6713552" cy="4119172"/>
          </a:xfrm>
        </p:spPr>
        <p:txBody>
          <a:bodyPr anchor="t">
            <a:normAutofit/>
          </a:bodyPr>
          <a:lstStyle/>
          <a:p>
            <a:r>
              <a:rPr lang="fr-FR" sz="2200" dirty="0">
                <a:latin typeface="Cambria" panose="02040503050406030204" pitchFamily="18" charset="0"/>
              </a:rPr>
              <a:t>Tout symptôme qui ne peut pas être expliqué:</a:t>
            </a:r>
          </a:p>
          <a:p>
            <a:r>
              <a:rPr lang="fr-FR" sz="2200" dirty="0">
                <a:latin typeface="Cambria" panose="02040503050406030204" pitchFamily="18" charset="0"/>
              </a:rPr>
              <a:t>Des sueurs profuses </a:t>
            </a:r>
          </a:p>
          <a:p>
            <a:r>
              <a:rPr lang="fr-FR" sz="2200" dirty="0">
                <a:latin typeface="Cambria" panose="02040503050406030204" pitchFamily="18" charset="0"/>
              </a:rPr>
              <a:t>Un engourdissement isolé du bras </a:t>
            </a:r>
          </a:p>
          <a:p>
            <a:r>
              <a:rPr lang="fr-FR" sz="2200" dirty="0">
                <a:latin typeface="Cambria" panose="02040503050406030204" pitchFamily="18" charset="0"/>
              </a:rPr>
              <a:t>Un malaise  avec sueurs</a:t>
            </a:r>
          </a:p>
          <a:p>
            <a:r>
              <a:rPr lang="fr-FR" sz="2200" dirty="0">
                <a:latin typeface="Cambria" panose="02040503050406030204" pitchFamily="18" charset="0"/>
              </a:rPr>
              <a:t>Une douleur dans la mâchoire</a:t>
            </a:r>
          </a:p>
          <a:p>
            <a:r>
              <a:rPr lang="fr-FR" sz="2200" dirty="0">
                <a:latin typeface="Cambria" panose="02040503050406030204" pitchFamily="18" charset="0"/>
              </a:rPr>
              <a:t>Une douleur dans la poitrine qui ne cède pas</a:t>
            </a:r>
          </a:p>
          <a:p>
            <a:r>
              <a:rPr lang="fr-FR" sz="2200" dirty="0">
                <a:latin typeface="Cambria" panose="02040503050406030204" pitchFamily="18" charset="0"/>
              </a:rPr>
              <a:t>Appel SAMU et entretien avec le médecin régulateur</a:t>
            </a:r>
          </a:p>
          <a:p>
            <a:r>
              <a:rPr lang="fr-FR" sz="2200" dirty="0">
                <a:latin typeface="Cambria" panose="02040503050406030204" pitchFamily="18" charset="0"/>
              </a:rPr>
              <a:t>Pas toujours facile de convaincre de l’utilité……</a:t>
            </a:r>
          </a:p>
          <a:p>
            <a:pPr marL="0" indent="0">
              <a:buNone/>
            </a:pPr>
            <a:endParaRPr lang="fr-FR" sz="2200" dirty="0">
              <a:latin typeface="Cambria" panose="02040503050406030204" pitchFamily="18" charset="0"/>
            </a:endParaRPr>
          </a:p>
          <a:p>
            <a:endParaRPr lang="fr-FR" sz="2200" dirty="0">
              <a:latin typeface="Cambria" panose="02040503050406030204" pitchFamily="18" charset="0"/>
            </a:endParaRPr>
          </a:p>
          <a:p>
            <a:endParaRPr lang="fr-FR" sz="2200" dirty="0">
              <a:latin typeface="Cambria" panose="02040503050406030204" pitchFamily="18" charset="0"/>
            </a:endParaRPr>
          </a:p>
          <a:p>
            <a:endParaRPr lang="fr-FR" sz="2200" dirty="0">
              <a:latin typeface="Cambria" panose="02040503050406030204" pitchFamily="18" charset="0"/>
            </a:endParaRPr>
          </a:p>
        </p:txBody>
      </p:sp>
      <p:pic>
        <p:nvPicPr>
          <p:cNvPr id="8194" name="Picture 2" descr="B2A - Le B2HEURES">
            <a:extLst>
              <a:ext uri="{FF2B5EF4-FFF2-40B4-BE49-F238E27FC236}">
                <a16:creationId xmlns:a16="http://schemas.microsoft.com/office/drawing/2014/main" id="{D76EAC6C-6D28-955B-F198-341B713E0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72" r="3425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87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DB44334-B75C-79F9-D94A-A7F27DC23EE0}"/>
              </a:ext>
            </a:extLst>
          </p:cNvPr>
          <p:cNvSpPr>
            <a:spLocks noGrp="1"/>
          </p:cNvSpPr>
          <p:nvPr>
            <p:ph type="title"/>
          </p:nvPr>
        </p:nvSpPr>
        <p:spPr>
          <a:xfrm>
            <a:off x="836678" y="723898"/>
            <a:ext cx="7053287" cy="1052651"/>
          </a:xfrm>
        </p:spPr>
        <p:txBody>
          <a:bodyPr>
            <a:normAutofit/>
          </a:bodyPr>
          <a:lstStyle/>
          <a:p>
            <a:r>
              <a:rPr lang="fr-FR" sz="4000" b="1" i="1" dirty="0">
                <a:latin typeface="Cambria" panose="02040503050406030204" pitchFamily="18" charset="0"/>
              </a:rPr>
              <a:t>L’Accident Vasculaire cérébral</a:t>
            </a:r>
          </a:p>
        </p:txBody>
      </p:sp>
      <p:sp>
        <p:nvSpPr>
          <p:cNvPr id="3" name="Espace réservé du contenu 2">
            <a:extLst>
              <a:ext uri="{FF2B5EF4-FFF2-40B4-BE49-F238E27FC236}">
                <a16:creationId xmlns:a16="http://schemas.microsoft.com/office/drawing/2014/main" id="{53BC07BD-79DF-AF48-0DB3-054B4FB0254A}"/>
              </a:ext>
            </a:extLst>
          </p:cNvPr>
          <p:cNvSpPr>
            <a:spLocks noGrp="1"/>
          </p:cNvSpPr>
          <p:nvPr>
            <p:ph idx="1"/>
          </p:nvPr>
        </p:nvSpPr>
        <p:spPr>
          <a:xfrm>
            <a:off x="836680" y="2037806"/>
            <a:ext cx="6002110" cy="4096295"/>
          </a:xfrm>
        </p:spPr>
        <p:txBody>
          <a:bodyPr>
            <a:normAutofit/>
          </a:bodyPr>
          <a:lstStyle/>
          <a:p>
            <a:r>
              <a:rPr lang="fr-FR" dirty="0">
                <a:latin typeface="Cambria" panose="02040503050406030204" pitchFamily="18" charset="0"/>
              </a:rPr>
              <a:t>Paralysie brutale d’un côté</a:t>
            </a:r>
          </a:p>
          <a:p>
            <a:r>
              <a:rPr lang="fr-FR" dirty="0">
                <a:latin typeface="Cambria" panose="02040503050406030204" pitchFamily="18" charset="0"/>
              </a:rPr>
              <a:t>Troubles de la parole</a:t>
            </a:r>
          </a:p>
          <a:p>
            <a:r>
              <a:rPr lang="fr-FR" dirty="0">
                <a:latin typeface="Cambria" panose="02040503050406030204" pitchFamily="18" charset="0"/>
              </a:rPr>
              <a:t>Paralysie du visage d’un seul côté</a:t>
            </a:r>
          </a:p>
          <a:p>
            <a:r>
              <a:rPr lang="fr-FR" dirty="0">
                <a:latin typeface="Cambria" panose="02040503050406030204" pitchFamily="18" charset="0"/>
              </a:rPr>
              <a:t>Difficultés à comprendre</a:t>
            </a:r>
          </a:p>
          <a:p>
            <a:r>
              <a:rPr lang="fr-FR" dirty="0">
                <a:latin typeface="Cambria" panose="02040503050406030204" pitchFamily="18" charset="0"/>
              </a:rPr>
              <a:t>Troubles de vision</a:t>
            </a:r>
          </a:p>
          <a:p>
            <a:r>
              <a:rPr lang="fr-FR" dirty="0">
                <a:latin typeface="Cambria" panose="02040503050406030204" pitchFamily="18" charset="0"/>
              </a:rPr>
              <a:t>Mal à la tête</a:t>
            </a:r>
          </a:p>
          <a:p>
            <a:r>
              <a:rPr lang="fr-FR" dirty="0">
                <a:latin typeface="Cambria" panose="02040503050406030204" pitchFamily="18" charset="0"/>
              </a:rPr>
              <a:t>Perte d’équilibre</a:t>
            </a:r>
          </a:p>
          <a:p>
            <a:r>
              <a:rPr lang="fr-FR" b="1" dirty="0">
                <a:latin typeface="Cambria" panose="02040503050406030204" pitchFamily="18" charset="0"/>
              </a:rPr>
              <a:t>C’est un AVC</a:t>
            </a:r>
          </a:p>
        </p:txBody>
      </p:sp>
      <p:pic>
        <p:nvPicPr>
          <p:cNvPr id="5" name="Image 4" descr="Une image contenant dessin, illustration, clipart, Dessin au trait&#10;&#10;Le contenu généré par l’IA peut être incorrect.">
            <a:extLst>
              <a:ext uri="{FF2B5EF4-FFF2-40B4-BE49-F238E27FC236}">
                <a16:creationId xmlns:a16="http://schemas.microsoft.com/office/drawing/2014/main" id="{29868921-8223-0151-9D76-A22453FC8499}"/>
              </a:ext>
            </a:extLst>
          </p:cNvPr>
          <p:cNvPicPr>
            <a:picLocks noChangeAspect="1"/>
          </p:cNvPicPr>
          <p:nvPr/>
        </p:nvPicPr>
        <p:blipFill>
          <a:blip r:embed="rId2"/>
          <a:srcRect l="13830" t="1892" r="2" b="2985"/>
          <a:stretch/>
        </p:blipFill>
        <p:spPr>
          <a:xfrm>
            <a:off x="7889964" y="10"/>
            <a:ext cx="4302035" cy="6857990"/>
          </a:xfrm>
          <a:prstGeom prst="rect">
            <a:avLst/>
          </a:prstGeom>
          <a:effectLst/>
        </p:spPr>
      </p:pic>
    </p:spTree>
    <p:extLst>
      <p:ext uri="{BB962C8B-B14F-4D97-AF65-F5344CB8AC3E}">
        <p14:creationId xmlns:p14="http://schemas.microsoft.com/office/powerpoint/2010/main" val="103841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49B18-0745-10F7-053D-301A8A39CC9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7FFA96D-AE47-F604-65AC-D078A6B7006C}"/>
              </a:ext>
            </a:extLst>
          </p:cNvPr>
          <p:cNvSpPr>
            <a:spLocks noGrp="1"/>
          </p:cNvSpPr>
          <p:nvPr>
            <p:ph type="title"/>
          </p:nvPr>
        </p:nvSpPr>
        <p:spPr>
          <a:xfrm>
            <a:off x="2533134" y="365125"/>
            <a:ext cx="8820665" cy="1325563"/>
          </a:xfrm>
        </p:spPr>
        <p:txBody>
          <a:bodyPr/>
          <a:lstStyle/>
          <a:p>
            <a:r>
              <a:rPr lang="fr-FR" b="1" dirty="0"/>
              <a:t>Appel au SAMU (15 ou 112)</a:t>
            </a:r>
          </a:p>
        </p:txBody>
      </p:sp>
      <p:pic>
        <p:nvPicPr>
          <p:cNvPr id="1026" name="Picture 2" descr="Renault - Master III Ambulance SAMU 31 - Perfex - 1/43 - Autos Miniatures  Tacot">
            <a:extLst>
              <a:ext uri="{FF2B5EF4-FFF2-40B4-BE49-F238E27FC236}">
                <a16:creationId xmlns:a16="http://schemas.microsoft.com/office/drawing/2014/main" id="{000A1CD5-2FBB-0035-1E03-838B0361CD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44566"/>
            <a:ext cx="6684578" cy="5013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site matinale au SAMU 31 - Le site des passionnés d'Aviation">
            <a:extLst>
              <a:ext uri="{FF2B5EF4-FFF2-40B4-BE49-F238E27FC236}">
                <a16:creationId xmlns:a16="http://schemas.microsoft.com/office/drawing/2014/main" id="{EFA80237-C31E-595A-3D8A-B4BB2708F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821" y="3200400"/>
            <a:ext cx="549639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374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93022-1157-9571-A1A3-61B884B740FD}"/>
            </a:ext>
          </a:extLst>
        </p:cNvPr>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A1CD5B6-3728-9404-05B1-2A78805FCCF1}"/>
              </a:ext>
            </a:extLst>
          </p:cNvPr>
          <p:cNvSpPr>
            <a:spLocks noGrp="1"/>
          </p:cNvSpPr>
          <p:nvPr>
            <p:ph type="title"/>
          </p:nvPr>
        </p:nvSpPr>
        <p:spPr>
          <a:xfrm>
            <a:off x="572493" y="238539"/>
            <a:ext cx="11018520" cy="1434415"/>
          </a:xfrm>
        </p:spPr>
        <p:txBody>
          <a:bodyPr anchor="b">
            <a:normAutofit/>
          </a:bodyPr>
          <a:lstStyle/>
          <a:p>
            <a:r>
              <a:rPr lang="fr-FR" sz="5400" b="1" i="1" dirty="0">
                <a:latin typeface="Cambria" panose="02040503050406030204" pitchFamily="18" charset="0"/>
              </a:rPr>
              <a:t>Les conseils du régulateur</a:t>
            </a:r>
          </a:p>
        </p:txBody>
      </p:sp>
      <p:sp>
        <p:nvSpPr>
          <p:cNvPr id="1024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78B99216-66FA-097F-D6D6-571C05843BEE}"/>
              </a:ext>
            </a:extLst>
          </p:cNvPr>
          <p:cNvSpPr>
            <a:spLocks noGrp="1"/>
          </p:cNvSpPr>
          <p:nvPr>
            <p:ph idx="1"/>
          </p:nvPr>
        </p:nvSpPr>
        <p:spPr>
          <a:xfrm>
            <a:off x="572493" y="2071316"/>
            <a:ext cx="6713552" cy="4119172"/>
          </a:xfrm>
        </p:spPr>
        <p:txBody>
          <a:bodyPr anchor="t">
            <a:normAutofit/>
          </a:bodyPr>
          <a:lstStyle/>
          <a:p>
            <a:r>
              <a:rPr lang="fr-FR" sz="2200" dirty="0">
                <a:latin typeface="Cambria" panose="02040503050406030204" pitchFamily="18" charset="0"/>
              </a:rPr>
              <a:t>Restez calme</a:t>
            </a:r>
          </a:p>
          <a:p>
            <a:r>
              <a:rPr lang="fr-FR" sz="2200" dirty="0">
                <a:latin typeface="Cambria" panose="02040503050406030204" pitchFamily="18" charset="0"/>
              </a:rPr>
              <a:t>Laissez le patient au calme </a:t>
            </a:r>
          </a:p>
          <a:p>
            <a:r>
              <a:rPr lang="fr-FR" sz="2200" dirty="0">
                <a:latin typeface="Cambria" panose="02040503050406030204" pitchFamily="18" charset="0"/>
              </a:rPr>
              <a:t>Laissez-le à </a:t>
            </a:r>
            <a:r>
              <a:rPr lang="fr-FR" sz="2200" dirty="0" err="1">
                <a:latin typeface="Cambria" panose="02040503050406030204" pitchFamily="18" charset="0"/>
              </a:rPr>
              <a:t>jeûn</a:t>
            </a:r>
            <a:r>
              <a:rPr lang="fr-FR" sz="2200" dirty="0">
                <a:latin typeface="Cambria" panose="02040503050406030204" pitchFamily="18" charset="0"/>
              </a:rPr>
              <a:t> (risque de fausse-route)</a:t>
            </a:r>
          </a:p>
          <a:p>
            <a:r>
              <a:rPr lang="fr-FR" sz="2200" dirty="0">
                <a:latin typeface="Cambria" panose="02040503050406030204" pitchFamily="18" charset="0"/>
              </a:rPr>
              <a:t>Donnez-nous l’adresse exacte</a:t>
            </a:r>
          </a:p>
          <a:p>
            <a:r>
              <a:rPr lang="fr-FR" sz="2200" dirty="0">
                <a:latin typeface="Cambria" panose="02040503050406030204" pitchFamily="18" charset="0"/>
              </a:rPr>
              <a:t>Envoyez quelqu’un à notre rencontre</a:t>
            </a:r>
          </a:p>
          <a:p>
            <a:r>
              <a:rPr lang="fr-FR" sz="2200" dirty="0">
                <a:latin typeface="Cambria" panose="02040503050406030204" pitchFamily="18" charset="0"/>
              </a:rPr>
              <a:t>Quels sont ses antécédents?</a:t>
            </a:r>
          </a:p>
          <a:p>
            <a:r>
              <a:rPr lang="fr-FR" sz="2200" dirty="0">
                <a:latin typeface="Cambria" panose="02040503050406030204" pitchFamily="18" charset="0"/>
              </a:rPr>
              <a:t>Ne raccrochez pas</a:t>
            </a:r>
          </a:p>
          <a:p>
            <a:endParaRPr lang="fr-FR" sz="2200" dirty="0">
              <a:latin typeface="Cambria" panose="02040503050406030204" pitchFamily="18" charset="0"/>
            </a:endParaRPr>
          </a:p>
          <a:p>
            <a:endParaRPr lang="fr-FR" sz="2200" dirty="0">
              <a:latin typeface="Cambria" panose="02040503050406030204" pitchFamily="18" charset="0"/>
            </a:endParaRPr>
          </a:p>
        </p:txBody>
      </p:sp>
      <p:pic>
        <p:nvPicPr>
          <p:cNvPr id="10242" name="Picture 2" descr="Une image contenant Visage humain, personne, croquis, habits&#10;&#10;Le contenu généré par l’IA peut être incorrect.">
            <a:extLst>
              <a:ext uri="{FF2B5EF4-FFF2-40B4-BE49-F238E27FC236}">
                <a16:creationId xmlns:a16="http://schemas.microsoft.com/office/drawing/2014/main" id="{5F9F8B87-05B5-338D-6D1C-2060842A9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39" r="32241"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42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F6E45-DBE2-9456-D4C5-061BB11E5807}"/>
              </a:ext>
            </a:extLst>
          </p:cNvPr>
          <p:cNvSpPr>
            <a:spLocks noGrp="1"/>
          </p:cNvSpPr>
          <p:nvPr>
            <p:ph type="title"/>
          </p:nvPr>
        </p:nvSpPr>
        <p:spPr>
          <a:xfrm>
            <a:off x="6897914" y="365125"/>
            <a:ext cx="5294086" cy="1325563"/>
          </a:xfrm>
        </p:spPr>
        <p:txBody>
          <a:bodyPr>
            <a:normAutofit/>
          </a:bodyPr>
          <a:lstStyle/>
          <a:p>
            <a:r>
              <a:rPr lang="fr-FR" sz="3600" dirty="0">
                <a:latin typeface="Cambria" panose="02040503050406030204" pitchFamily="18" charset="0"/>
              </a:rPr>
              <a:t>L’infarctus du myocarde</a:t>
            </a:r>
          </a:p>
        </p:txBody>
      </p:sp>
      <p:sp>
        <p:nvSpPr>
          <p:cNvPr id="3" name="Espace réservé du contenu 2">
            <a:extLst>
              <a:ext uri="{FF2B5EF4-FFF2-40B4-BE49-F238E27FC236}">
                <a16:creationId xmlns:a16="http://schemas.microsoft.com/office/drawing/2014/main" id="{25E207EE-2077-E4CE-33D0-7FD0B3DE7CD0}"/>
              </a:ext>
            </a:extLst>
          </p:cNvPr>
          <p:cNvSpPr>
            <a:spLocks noGrp="1"/>
          </p:cNvSpPr>
          <p:nvPr>
            <p:ph idx="1"/>
          </p:nvPr>
        </p:nvSpPr>
        <p:spPr>
          <a:xfrm>
            <a:off x="6897914" y="1825625"/>
            <a:ext cx="4455886" cy="4351338"/>
          </a:xfrm>
        </p:spPr>
        <p:txBody>
          <a:bodyPr>
            <a:normAutofit fontScale="92500" lnSpcReduction="10000"/>
          </a:bodyPr>
          <a:lstStyle/>
          <a:p>
            <a:r>
              <a:rPr lang="fr-FR" dirty="0">
                <a:latin typeface="Cambria" panose="02040503050406030204" pitchFamily="18" charset="0"/>
              </a:rPr>
              <a:t>Douleur dans la poitrine</a:t>
            </a:r>
          </a:p>
          <a:p>
            <a:r>
              <a:rPr lang="fr-FR" dirty="0">
                <a:latin typeface="Cambria" panose="02040503050406030204" pitchFamily="18" charset="0"/>
              </a:rPr>
              <a:t>Sensation d’étau</a:t>
            </a:r>
          </a:p>
          <a:p>
            <a:r>
              <a:rPr lang="fr-FR" dirty="0">
                <a:latin typeface="Cambria" panose="02040503050406030204" pitchFamily="18" charset="0"/>
              </a:rPr>
              <a:t>Malaise</a:t>
            </a:r>
          </a:p>
          <a:p>
            <a:r>
              <a:rPr lang="fr-FR" dirty="0">
                <a:latin typeface="Cambria" panose="02040503050406030204" pitchFamily="18" charset="0"/>
              </a:rPr>
              <a:t>Sueurs</a:t>
            </a:r>
          </a:p>
          <a:p>
            <a:r>
              <a:rPr lang="fr-FR" dirty="0">
                <a:latin typeface="Cambria" panose="02040503050406030204" pitchFamily="18" charset="0"/>
              </a:rPr>
              <a:t>Ne cédant pas en quelques minutes</a:t>
            </a:r>
          </a:p>
          <a:p>
            <a:r>
              <a:rPr lang="fr-FR" dirty="0">
                <a:latin typeface="Cambria" panose="02040503050406030204" pitchFamily="18" charset="0"/>
              </a:rPr>
              <a:t>Chez un homme fumeur</a:t>
            </a:r>
          </a:p>
          <a:p>
            <a:r>
              <a:rPr lang="fr-FR" dirty="0">
                <a:latin typeface="Cambria" panose="02040503050406030204" pitchFamily="18" charset="0"/>
              </a:rPr>
              <a:t>Agé de plus de 60 ans</a:t>
            </a:r>
          </a:p>
          <a:p>
            <a:endParaRPr lang="fr-FR" dirty="0">
              <a:latin typeface="Cambria" panose="02040503050406030204" pitchFamily="18" charset="0"/>
            </a:endParaRPr>
          </a:p>
          <a:p>
            <a:r>
              <a:rPr lang="fr-FR" b="1" dirty="0">
                <a:latin typeface="Cambria" panose="02040503050406030204" pitchFamily="18" charset="0"/>
              </a:rPr>
              <a:t>C’est un infarctus!</a:t>
            </a:r>
          </a:p>
          <a:p>
            <a:endParaRPr lang="fr-FR" dirty="0"/>
          </a:p>
        </p:txBody>
      </p:sp>
      <p:pic>
        <p:nvPicPr>
          <p:cNvPr id="1026" name="Picture 2" descr="Infarctus du myocarde - Helptown">
            <a:extLst>
              <a:ext uri="{FF2B5EF4-FFF2-40B4-BE49-F238E27FC236}">
                <a16:creationId xmlns:a16="http://schemas.microsoft.com/office/drawing/2014/main" id="{FAD43894-A6DD-4504-29F6-A9103A918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57"/>
            <a:ext cx="6897914" cy="689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030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8C3C832-EA75-961B-F689-6FBE34494812}"/>
              </a:ext>
            </a:extLst>
          </p:cNvPr>
          <p:cNvSpPr>
            <a:spLocks noGrp="1"/>
          </p:cNvSpPr>
          <p:nvPr>
            <p:ph type="title"/>
          </p:nvPr>
        </p:nvSpPr>
        <p:spPr>
          <a:xfrm>
            <a:off x="572493" y="238539"/>
            <a:ext cx="11018520" cy="1434415"/>
          </a:xfrm>
        </p:spPr>
        <p:txBody>
          <a:bodyPr anchor="b">
            <a:normAutofit/>
          </a:bodyPr>
          <a:lstStyle/>
          <a:p>
            <a:r>
              <a:rPr lang="fr-FR" sz="5400" b="1" i="1" dirty="0">
                <a:latin typeface="Cambria" panose="02040503050406030204" pitchFamily="18" charset="0"/>
              </a:rPr>
              <a:t>Il existe des accidents transitoires</a:t>
            </a:r>
          </a:p>
        </p:txBody>
      </p:sp>
      <p:sp>
        <p:nvSpPr>
          <p:cNvPr id="1229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1179C924-78BF-EBF1-88EB-9C493540A9F6}"/>
              </a:ext>
            </a:extLst>
          </p:cNvPr>
          <p:cNvSpPr>
            <a:spLocks noGrp="1"/>
          </p:cNvSpPr>
          <p:nvPr>
            <p:ph idx="1"/>
          </p:nvPr>
        </p:nvSpPr>
        <p:spPr>
          <a:xfrm>
            <a:off x="572493" y="2071316"/>
            <a:ext cx="6713552" cy="4119172"/>
          </a:xfrm>
        </p:spPr>
        <p:txBody>
          <a:bodyPr anchor="t">
            <a:normAutofit fontScale="92500"/>
          </a:bodyPr>
          <a:lstStyle/>
          <a:p>
            <a:r>
              <a:rPr lang="fr-FR" sz="2200" dirty="0">
                <a:latin typeface="Cambria" panose="02040503050406030204" pitchFamily="18" charset="0"/>
              </a:rPr>
              <a:t>Transitoire ne veut pas dire sans gravité</a:t>
            </a:r>
          </a:p>
          <a:p>
            <a:r>
              <a:rPr lang="fr-FR" sz="2200" dirty="0">
                <a:latin typeface="Cambria" panose="02040503050406030204" pitchFamily="18" charset="0"/>
              </a:rPr>
              <a:t>Le risque de récidive plus sévère est majeur</a:t>
            </a:r>
          </a:p>
          <a:p>
            <a:r>
              <a:rPr lang="fr-FR" sz="2200" dirty="0">
                <a:latin typeface="Cambria" panose="02040503050406030204" pitchFamily="18" charset="0"/>
              </a:rPr>
              <a:t>Pas toujours facile de motiver pour une hospitalisation</a:t>
            </a:r>
          </a:p>
          <a:p>
            <a:r>
              <a:rPr lang="fr-FR" sz="2200" dirty="0">
                <a:latin typeface="Cambria" panose="02040503050406030204" pitchFamily="18" charset="0"/>
              </a:rPr>
              <a:t>Survient n’importe où et n’importe quand</a:t>
            </a:r>
          </a:p>
          <a:p>
            <a:r>
              <a:rPr lang="fr-FR" sz="2200" dirty="0">
                <a:latin typeface="Cambria" panose="02040503050406030204" pitchFamily="18" charset="0"/>
              </a:rPr>
              <a:t>Favorisée par une tension artérielle mal équilibrée</a:t>
            </a:r>
          </a:p>
          <a:p>
            <a:r>
              <a:rPr lang="fr-FR" sz="2200" dirty="0">
                <a:latin typeface="Cambria" panose="02040503050406030204" pitchFamily="18" charset="0"/>
              </a:rPr>
              <a:t>De petits signes doivent alerter</a:t>
            </a:r>
          </a:p>
          <a:p>
            <a:r>
              <a:rPr lang="fr-FR" sz="2200" dirty="0">
                <a:latin typeface="Cambria" panose="02040503050406030204" pitchFamily="18" charset="0"/>
              </a:rPr>
              <a:t>A prendre en compte en </a:t>
            </a:r>
            <a:r>
              <a:rPr lang="fr-FR" sz="2200" b="1" dirty="0">
                <a:latin typeface="Cambria" panose="02040503050406030204" pitchFamily="18" charset="0"/>
              </a:rPr>
              <a:t>urgence</a:t>
            </a:r>
          </a:p>
          <a:p>
            <a:r>
              <a:rPr lang="fr-FR" sz="2200" dirty="0">
                <a:latin typeface="Cambria" panose="02040503050406030204" pitchFamily="18" charset="0"/>
              </a:rPr>
              <a:t>A hospitaliser sans délai dans un service spécialisé</a:t>
            </a:r>
          </a:p>
          <a:p>
            <a:r>
              <a:rPr lang="fr-FR" sz="2200" b="1" dirty="0">
                <a:latin typeface="Cambria" panose="02040503050406030204" pitchFamily="18" charset="0"/>
              </a:rPr>
              <a:t>Les signes peuvent s’estomper </a:t>
            </a:r>
            <a:r>
              <a:rPr lang="fr-FR" sz="2200" b="1">
                <a:latin typeface="Cambria" panose="02040503050406030204" pitchFamily="18" charset="0"/>
              </a:rPr>
              <a:t>en moins de 1 heure:</a:t>
            </a:r>
            <a:endParaRPr lang="fr-FR" sz="2200" b="1" dirty="0">
              <a:latin typeface="Cambria" panose="02040503050406030204" pitchFamily="18" charset="0"/>
            </a:endParaRPr>
          </a:p>
          <a:p>
            <a:r>
              <a:rPr lang="fr-FR" sz="2200" b="1" dirty="0">
                <a:latin typeface="Cambria" panose="02040503050406030204" pitchFamily="18" charset="0"/>
              </a:rPr>
              <a:t>CE QUI NE CHANGE RIEN A LA CONDUITE A TENIR</a:t>
            </a:r>
          </a:p>
        </p:txBody>
      </p:sp>
      <p:pic>
        <p:nvPicPr>
          <p:cNvPr id="12290" name="Picture 2" descr="Le verre : attention, fragile ! | Pour la Science">
            <a:extLst>
              <a:ext uri="{FF2B5EF4-FFF2-40B4-BE49-F238E27FC236}">
                <a16:creationId xmlns:a16="http://schemas.microsoft.com/office/drawing/2014/main" id="{0D6820E1-528D-C5B0-0EC4-70451C8B7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907" r="20026"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271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8D55867-F140-0C5D-50AB-5BC900CDEDF8}"/>
              </a:ext>
            </a:extLst>
          </p:cNvPr>
          <p:cNvSpPr>
            <a:spLocks noGrp="1"/>
          </p:cNvSpPr>
          <p:nvPr>
            <p:ph type="title"/>
          </p:nvPr>
        </p:nvSpPr>
        <p:spPr>
          <a:xfrm>
            <a:off x="630936" y="640080"/>
            <a:ext cx="4818888" cy="1481328"/>
          </a:xfrm>
        </p:spPr>
        <p:txBody>
          <a:bodyPr anchor="b">
            <a:normAutofit fontScale="90000"/>
          </a:bodyPr>
          <a:lstStyle/>
          <a:p>
            <a:r>
              <a:rPr lang="fr-FR" sz="5000" b="1" i="1" dirty="0">
                <a:latin typeface="Cambria" panose="02040503050406030204" pitchFamily="18" charset="0"/>
              </a:rPr>
              <a:t>Une déformation de la bouche</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99C75BB0-B489-1B5B-762B-454F5440079B}"/>
              </a:ext>
            </a:extLst>
          </p:cNvPr>
          <p:cNvSpPr>
            <a:spLocks noGrp="1"/>
          </p:cNvSpPr>
          <p:nvPr>
            <p:ph idx="1"/>
          </p:nvPr>
        </p:nvSpPr>
        <p:spPr>
          <a:xfrm>
            <a:off x="630936" y="2660904"/>
            <a:ext cx="4818888" cy="3547872"/>
          </a:xfrm>
        </p:spPr>
        <p:txBody>
          <a:bodyPr anchor="t">
            <a:normAutofit/>
          </a:bodyPr>
          <a:lstStyle/>
          <a:p>
            <a:r>
              <a:rPr lang="fr-FR" sz="2200" dirty="0">
                <a:latin typeface="Cambria" panose="02040503050406030204" pitchFamily="18" charset="0"/>
              </a:rPr>
              <a:t>Impossible de sourire</a:t>
            </a:r>
          </a:p>
          <a:p>
            <a:r>
              <a:rPr lang="fr-FR" sz="2200" dirty="0">
                <a:latin typeface="Cambria" panose="02040503050406030204" pitchFamily="18" charset="0"/>
              </a:rPr>
              <a:t>Impossible de gonfler les deux joues</a:t>
            </a:r>
          </a:p>
          <a:p>
            <a:r>
              <a:rPr lang="fr-FR" sz="2200" dirty="0">
                <a:latin typeface="Cambria" panose="02040503050406030204" pitchFamily="18" charset="0"/>
              </a:rPr>
              <a:t>Un côté de la bouche affaissé</a:t>
            </a:r>
          </a:p>
          <a:p>
            <a:r>
              <a:rPr lang="fr-FR" sz="2200" dirty="0">
                <a:latin typeface="Cambria" panose="02040503050406030204" pitchFamily="18" charset="0"/>
              </a:rPr>
              <a:t>Souvent la paupière 	aussi</a:t>
            </a:r>
          </a:p>
          <a:p>
            <a:r>
              <a:rPr lang="fr-FR" sz="2200" dirty="0">
                <a:latin typeface="Cambria" panose="02040503050406030204" pitchFamily="18" charset="0"/>
              </a:rPr>
              <a:t>Le bilan est impératif avant d’évoquer une paralysie faciale</a:t>
            </a:r>
          </a:p>
          <a:p>
            <a:endParaRPr lang="fr-FR" sz="2200" dirty="0">
              <a:latin typeface="Cambria" panose="02040503050406030204" pitchFamily="18" charset="0"/>
            </a:endParaRPr>
          </a:p>
        </p:txBody>
      </p:sp>
      <p:pic>
        <p:nvPicPr>
          <p:cNvPr id="5" name="Image 4" descr="Une image contenant dessin humoristique, clipart, illustration&#10;&#10;Le contenu généré par l’IA peut être incorrect.">
            <a:extLst>
              <a:ext uri="{FF2B5EF4-FFF2-40B4-BE49-F238E27FC236}">
                <a16:creationId xmlns:a16="http://schemas.microsoft.com/office/drawing/2014/main" id="{C0ED0A76-118E-57EE-11B7-4820AAA895FB}"/>
              </a:ext>
            </a:extLst>
          </p:cNvPr>
          <p:cNvPicPr>
            <a:picLocks noChangeAspect="1"/>
          </p:cNvPicPr>
          <p:nvPr/>
        </p:nvPicPr>
        <p:blipFill>
          <a:blip r:embed="rId2"/>
          <a:stretch>
            <a:fillRect/>
          </a:stretch>
        </p:blipFill>
        <p:spPr>
          <a:xfrm>
            <a:off x="6099048" y="1231765"/>
            <a:ext cx="5458968" cy="4394469"/>
          </a:xfrm>
          <a:prstGeom prst="rect">
            <a:avLst/>
          </a:prstGeom>
        </p:spPr>
      </p:pic>
    </p:spTree>
    <p:extLst>
      <p:ext uri="{BB962C8B-B14F-4D97-AF65-F5344CB8AC3E}">
        <p14:creationId xmlns:p14="http://schemas.microsoft.com/office/powerpoint/2010/main" val="2516130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6B16D63-9EE5-B41D-96A3-D68863E10851}"/>
              </a:ext>
            </a:extLst>
          </p:cNvPr>
          <p:cNvSpPr>
            <a:spLocks noGrp="1"/>
          </p:cNvSpPr>
          <p:nvPr>
            <p:ph type="title"/>
          </p:nvPr>
        </p:nvSpPr>
        <p:spPr>
          <a:xfrm>
            <a:off x="572493" y="238539"/>
            <a:ext cx="11018520" cy="1434415"/>
          </a:xfrm>
        </p:spPr>
        <p:txBody>
          <a:bodyPr anchor="b">
            <a:normAutofit/>
          </a:bodyPr>
          <a:lstStyle/>
          <a:p>
            <a:r>
              <a:rPr lang="fr-FR" sz="5400" b="1" i="1" dirty="0">
                <a:latin typeface="Cambria" panose="02040503050406030204" pitchFamily="18" charset="0"/>
              </a:rPr>
              <a:t>Une faiblesse d’un membre</a:t>
            </a:r>
          </a:p>
        </p:txBody>
      </p:sp>
      <p:sp>
        <p:nvSpPr>
          <p:cNvPr id="133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EDF70B85-83A0-6DFC-9A79-7D0BE530B674}"/>
              </a:ext>
            </a:extLst>
          </p:cNvPr>
          <p:cNvSpPr>
            <a:spLocks noGrp="1"/>
          </p:cNvSpPr>
          <p:nvPr>
            <p:ph idx="1"/>
          </p:nvPr>
        </p:nvSpPr>
        <p:spPr>
          <a:xfrm>
            <a:off x="572493" y="2071316"/>
            <a:ext cx="5240478" cy="4119172"/>
          </a:xfrm>
        </p:spPr>
        <p:txBody>
          <a:bodyPr anchor="t">
            <a:normAutofit/>
          </a:bodyPr>
          <a:lstStyle/>
          <a:p>
            <a:r>
              <a:rPr lang="fr-FR" sz="2200" dirty="0">
                <a:latin typeface="Cambria" panose="02040503050406030204" pitchFamily="18" charset="0"/>
              </a:rPr>
              <a:t>Paralysie ou faiblesse</a:t>
            </a:r>
          </a:p>
          <a:p>
            <a:r>
              <a:rPr lang="fr-FR" sz="2200" dirty="0">
                <a:latin typeface="Cambria" panose="02040503050406030204" pitchFamily="18" charset="0"/>
              </a:rPr>
              <a:t>Perte de force</a:t>
            </a:r>
          </a:p>
          <a:p>
            <a:r>
              <a:rPr lang="fr-FR" sz="2200" dirty="0">
                <a:latin typeface="Cambria" panose="02040503050406030204" pitchFamily="18" charset="0"/>
              </a:rPr>
              <a:t>Engourdissement</a:t>
            </a:r>
          </a:p>
          <a:p>
            <a:r>
              <a:rPr lang="fr-FR" sz="2200" dirty="0">
                <a:latin typeface="Cambria" panose="02040503050406030204" pitchFamily="18" charset="0"/>
              </a:rPr>
              <a:t>Soudaine</a:t>
            </a:r>
          </a:p>
          <a:p>
            <a:r>
              <a:rPr lang="fr-FR" sz="2200" dirty="0">
                <a:latin typeface="Cambria" panose="02040503050406030204" pitchFamily="18" charset="0"/>
              </a:rPr>
              <a:t>D’un seul côté</a:t>
            </a:r>
          </a:p>
          <a:p>
            <a:r>
              <a:rPr lang="fr-FR" sz="2200" dirty="0">
                <a:latin typeface="Cambria" panose="02040503050406030204" pitchFamily="18" charset="0"/>
              </a:rPr>
              <a:t>Perte de sensation</a:t>
            </a:r>
          </a:p>
          <a:p>
            <a:r>
              <a:rPr lang="fr-FR" sz="2200" dirty="0">
                <a:latin typeface="Cambria" panose="02040503050406030204" pitchFamily="18" charset="0"/>
              </a:rPr>
              <a:t>Sensations anormales d’un côté</a:t>
            </a:r>
          </a:p>
          <a:p>
            <a:r>
              <a:rPr lang="fr-FR" sz="2200" dirty="0">
                <a:latin typeface="Cambria" panose="02040503050406030204" pitchFamily="18" charset="0"/>
              </a:rPr>
              <a:t>Chute par manque de force</a:t>
            </a:r>
          </a:p>
          <a:p>
            <a:r>
              <a:rPr lang="fr-FR" sz="2200" dirty="0">
                <a:latin typeface="Cambria" panose="02040503050406030204" pitchFamily="18" charset="0"/>
              </a:rPr>
              <a:t>Impossibilité de tenir un objet</a:t>
            </a:r>
          </a:p>
          <a:p>
            <a:pPr marL="0" indent="0">
              <a:buNone/>
            </a:pPr>
            <a:endParaRPr lang="fr-FR" sz="2200" dirty="0">
              <a:latin typeface="Cambria" panose="02040503050406030204" pitchFamily="18" charset="0"/>
            </a:endParaRPr>
          </a:p>
          <a:p>
            <a:endParaRPr lang="fr-FR" sz="2200" dirty="0">
              <a:latin typeface="Cambria" panose="02040503050406030204" pitchFamily="18" charset="0"/>
            </a:endParaRPr>
          </a:p>
        </p:txBody>
      </p:sp>
      <p:pic>
        <p:nvPicPr>
          <p:cNvPr id="13314" name="Picture 2" descr="Une Femme âgée Aux Cheveux Gris Qui Voyage Et Tombe En Marchant Avec Un Sac  Illustration de Vecteur - Illustration du handbag, automne: 272920660">
            <a:extLst>
              <a:ext uri="{FF2B5EF4-FFF2-40B4-BE49-F238E27FC236}">
                <a16:creationId xmlns:a16="http://schemas.microsoft.com/office/drawing/2014/main" id="{5FF3F712-BFEA-105E-CE71-129957BB3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75" r="13926" b="2"/>
          <a:stretch/>
        </p:blipFill>
        <p:spPr bwMode="auto">
          <a:xfrm>
            <a:off x="6923314" y="2093976"/>
            <a:ext cx="4693408"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56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551C58F-FB1E-069C-0FF3-90C1B225F437}"/>
              </a:ext>
            </a:extLst>
          </p:cNvPr>
          <p:cNvSpPr>
            <a:spLocks noGrp="1"/>
          </p:cNvSpPr>
          <p:nvPr>
            <p:ph type="title"/>
          </p:nvPr>
        </p:nvSpPr>
        <p:spPr>
          <a:xfrm>
            <a:off x="261257" y="238539"/>
            <a:ext cx="11927694" cy="1146977"/>
          </a:xfrm>
        </p:spPr>
        <p:txBody>
          <a:bodyPr anchor="b">
            <a:normAutofit/>
          </a:bodyPr>
          <a:lstStyle/>
          <a:p>
            <a:r>
              <a:rPr lang="fr-FR" b="1" i="1" dirty="0">
                <a:latin typeface="Cambria" panose="02040503050406030204" pitchFamily="18" charset="0"/>
              </a:rPr>
              <a:t>Des difficultés pour parler, comprendre, écrire</a:t>
            </a:r>
          </a:p>
        </p:txBody>
      </p:sp>
      <p:sp>
        <p:nvSpPr>
          <p:cNvPr id="1434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A3CF82D8-F4C1-1CFF-4A5C-5E24E25A1A4E}"/>
              </a:ext>
            </a:extLst>
          </p:cNvPr>
          <p:cNvSpPr>
            <a:spLocks noGrp="1"/>
          </p:cNvSpPr>
          <p:nvPr>
            <p:ph idx="1"/>
          </p:nvPr>
        </p:nvSpPr>
        <p:spPr>
          <a:xfrm>
            <a:off x="572493" y="2071316"/>
            <a:ext cx="6713552" cy="4119172"/>
          </a:xfrm>
        </p:spPr>
        <p:txBody>
          <a:bodyPr anchor="t">
            <a:normAutofit/>
          </a:bodyPr>
          <a:lstStyle/>
          <a:p>
            <a:r>
              <a:rPr lang="fr-FR" sz="2200" dirty="0">
                <a:latin typeface="Cambria" panose="02040503050406030204" pitchFamily="18" charset="0"/>
              </a:rPr>
              <a:t>Mots incompréhensibles</a:t>
            </a:r>
          </a:p>
          <a:p>
            <a:r>
              <a:rPr lang="fr-FR" sz="2200" dirty="0">
                <a:latin typeface="Cambria" panose="02040503050406030204" pitchFamily="18" charset="0"/>
              </a:rPr>
              <a:t>Réponses inadaptées</a:t>
            </a:r>
          </a:p>
          <a:p>
            <a:r>
              <a:rPr lang="fr-FR" sz="2200" dirty="0">
                <a:latin typeface="Cambria" panose="02040503050406030204" pitchFamily="18" charset="0"/>
              </a:rPr>
              <a:t>Impossibilité de répéter des mots</a:t>
            </a:r>
          </a:p>
          <a:p>
            <a:r>
              <a:rPr lang="fr-FR" sz="2200" dirty="0">
                <a:latin typeface="Cambria" panose="02040503050406030204" pitchFamily="18" charset="0"/>
              </a:rPr>
              <a:t>Incompréhension des demandes</a:t>
            </a:r>
          </a:p>
          <a:p>
            <a:r>
              <a:rPr lang="fr-FR" sz="2200" dirty="0">
                <a:latin typeface="Cambria" panose="02040503050406030204" pitchFamily="18" charset="0"/>
              </a:rPr>
              <a:t>Confusion</a:t>
            </a:r>
          </a:p>
          <a:p>
            <a:r>
              <a:rPr lang="fr-FR" sz="2200" dirty="0">
                <a:latin typeface="Cambria" panose="02040503050406030204" pitchFamily="18" charset="0"/>
              </a:rPr>
              <a:t>Regard vide</a:t>
            </a:r>
          </a:p>
          <a:p>
            <a:r>
              <a:rPr lang="fr-FR" sz="2200" dirty="0">
                <a:latin typeface="Cambria" panose="02040503050406030204" pitchFamily="18" charset="0"/>
              </a:rPr>
              <a:t>Ecriture non lisible</a:t>
            </a:r>
          </a:p>
          <a:p>
            <a:r>
              <a:rPr lang="fr-FR" sz="2200" dirty="0">
                <a:latin typeface="Cambria" panose="02040503050406030204" pitchFamily="18" charset="0"/>
              </a:rPr>
              <a:t>Ecriture non conforme à ce qui est demandé</a:t>
            </a:r>
          </a:p>
          <a:p>
            <a:endParaRPr lang="fr-FR" sz="2200" dirty="0">
              <a:latin typeface="Cambria" panose="02040503050406030204" pitchFamily="18" charset="0"/>
            </a:endParaRPr>
          </a:p>
          <a:p>
            <a:endParaRPr lang="fr-FR" sz="2200" dirty="0">
              <a:latin typeface="Cambria" panose="02040503050406030204" pitchFamily="18" charset="0"/>
            </a:endParaRPr>
          </a:p>
        </p:txBody>
      </p:sp>
      <p:pic>
        <p:nvPicPr>
          <p:cNvPr id="14340" name="Picture 4" descr="Pensée Âgée. Émotions Et Gestes. Ne Pense Pas, Ne Comprends Pas, Réfléchis.  Apprentissage Conceptuel Du Cerveau Et De La Maladie D'alzheimer Chez Les  Personnes Âgées. Vecteur D'illustrations De Dessin Animé. Les Émotions">
            <a:extLst>
              <a:ext uri="{FF2B5EF4-FFF2-40B4-BE49-F238E27FC236}">
                <a16:creationId xmlns:a16="http://schemas.microsoft.com/office/drawing/2014/main" id="{F675E01D-7384-F363-C9C4-99C62A97EF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8346754" y="2145316"/>
            <a:ext cx="3677832" cy="411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82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FF9F6D2-B2F7-264F-2BF7-E32C5AE4F9C7}"/>
              </a:ext>
            </a:extLst>
          </p:cNvPr>
          <p:cNvSpPr>
            <a:spLocks noGrp="1"/>
          </p:cNvSpPr>
          <p:nvPr>
            <p:ph type="title"/>
          </p:nvPr>
        </p:nvSpPr>
        <p:spPr>
          <a:xfrm>
            <a:off x="630936" y="640080"/>
            <a:ext cx="4818888" cy="1481328"/>
          </a:xfrm>
        </p:spPr>
        <p:txBody>
          <a:bodyPr anchor="b">
            <a:normAutofit/>
          </a:bodyPr>
          <a:lstStyle/>
          <a:p>
            <a:r>
              <a:rPr lang="fr-FR" sz="5000" b="1" i="1">
                <a:latin typeface="Cambria" panose="02040503050406030204" pitchFamily="18" charset="0"/>
              </a:rPr>
              <a:t>Des troubles visuels</a:t>
            </a:r>
          </a:p>
        </p:txBody>
      </p:sp>
      <p:sp>
        <p:nvSpPr>
          <p:cNvPr id="1536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DDE0F86-9CE5-0311-53B6-2C74E4E1A83C}"/>
              </a:ext>
            </a:extLst>
          </p:cNvPr>
          <p:cNvSpPr>
            <a:spLocks noGrp="1"/>
          </p:cNvSpPr>
          <p:nvPr>
            <p:ph idx="1"/>
          </p:nvPr>
        </p:nvSpPr>
        <p:spPr>
          <a:xfrm>
            <a:off x="630936" y="3200400"/>
            <a:ext cx="4818888" cy="3008376"/>
          </a:xfrm>
        </p:spPr>
        <p:txBody>
          <a:bodyPr anchor="t">
            <a:normAutofit/>
          </a:bodyPr>
          <a:lstStyle/>
          <a:p>
            <a:r>
              <a:rPr lang="fr-FR" sz="2200" dirty="0">
                <a:latin typeface="Cambria" panose="02040503050406030204" pitchFamily="18" charset="0"/>
              </a:rPr>
              <a:t>Apparus brutalement</a:t>
            </a:r>
          </a:p>
          <a:p>
            <a:r>
              <a:rPr lang="fr-FR" sz="2200" dirty="0">
                <a:latin typeface="Cambria" panose="02040503050406030204" pitchFamily="18" charset="0"/>
              </a:rPr>
              <a:t>Vision floue</a:t>
            </a:r>
          </a:p>
          <a:p>
            <a:r>
              <a:rPr lang="fr-FR" sz="2200" dirty="0">
                <a:latin typeface="Cambria" panose="02040503050406030204" pitchFamily="18" charset="0"/>
              </a:rPr>
              <a:t>Vision double</a:t>
            </a:r>
          </a:p>
          <a:p>
            <a:r>
              <a:rPr lang="fr-FR" sz="2200" dirty="0">
                <a:latin typeface="Cambria" panose="02040503050406030204" pitchFamily="18" charset="0"/>
              </a:rPr>
              <a:t>Cécité d’un œil</a:t>
            </a:r>
          </a:p>
          <a:p>
            <a:r>
              <a:rPr lang="fr-FR" sz="2200" dirty="0">
                <a:latin typeface="Cambria" panose="02040503050406030204" pitchFamily="18" charset="0"/>
              </a:rPr>
              <a:t>Sensation de trou noir</a:t>
            </a:r>
          </a:p>
          <a:p>
            <a:endParaRPr lang="fr-FR" sz="2200" dirty="0">
              <a:latin typeface="Cambria" panose="02040503050406030204" pitchFamily="18" charset="0"/>
            </a:endParaRPr>
          </a:p>
          <a:p>
            <a:endParaRPr lang="fr-FR" sz="2200" dirty="0">
              <a:latin typeface="Cambria" panose="02040503050406030204" pitchFamily="18" charset="0"/>
            </a:endParaRPr>
          </a:p>
          <a:p>
            <a:endParaRPr lang="fr-FR" sz="2200" dirty="0">
              <a:latin typeface="Cambria" panose="02040503050406030204" pitchFamily="18" charset="0"/>
            </a:endParaRPr>
          </a:p>
        </p:txBody>
      </p:sp>
      <p:pic>
        <p:nvPicPr>
          <p:cNvPr id="15362" name="Picture 2" descr="Lunettes sales images vectorielles, Lunettes sales vecteurs libres de  droits | Depositphotos">
            <a:extLst>
              <a:ext uri="{FF2B5EF4-FFF2-40B4-BE49-F238E27FC236}">
                <a16:creationId xmlns:a16="http://schemas.microsoft.com/office/drawing/2014/main" id="{C9FE37D0-344D-DA72-43E8-01FBA793B1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243238"/>
            <a:ext cx="5458968" cy="437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965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F083A55-CCED-ABF6-AA2C-D979486400E4}"/>
              </a:ext>
            </a:extLst>
          </p:cNvPr>
          <p:cNvSpPr>
            <a:spLocks noGrp="1"/>
          </p:cNvSpPr>
          <p:nvPr>
            <p:ph type="title"/>
          </p:nvPr>
        </p:nvSpPr>
        <p:spPr>
          <a:xfrm>
            <a:off x="630936" y="640080"/>
            <a:ext cx="4818888" cy="1481328"/>
          </a:xfrm>
        </p:spPr>
        <p:txBody>
          <a:bodyPr anchor="b">
            <a:normAutofit/>
          </a:bodyPr>
          <a:lstStyle/>
          <a:p>
            <a:r>
              <a:rPr lang="fr-FR" sz="5000" b="1" i="1" dirty="0">
                <a:latin typeface="Cambria" panose="02040503050406030204" pitchFamily="18" charset="0"/>
              </a:rPr>
              <a:t>Un mal de tête violent</a:t>
            </a:r>
          </a:p>
        </p:txBody>
      </p:sp>
      <p:sp>
        <p:nvSpPr>
          <p:cNvPr id="1639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CA5EE99-6456-77A0-3C4A-4DD3F75E01C4}"/>
              </a:ext>
            </a:extLst>
          </p:cNvPr>
          <p:cNvSpPr>
            <a:spLocks noGrp="1"/>
          </p:cNvSpPr>
          <p:nvPr>
            <p:ph idx="1"/>
          </p:nvPr>
        </p:nvSpPr>
        <p:spPr>
          <a:xfrm>
            <a:off x="630936" y="2660904"/>
            <a:ext cx="4818888" cy="3547872"/>
          </a:xfrm>
        </p:spPr>
        <p:txBody>
          <a:bodyPr anchor="t">
            <a:normAutofit/>
          </a:bodyPr>
          <a:lstStyle/>
          <a:p>
            <a:r>
              <a:rPr lang="fr-FR" sz="2200" dirty="0">
                <a:latin typeface="Cambria" panose="02040503050406030204" pitchFamily="18" charset="0"/>
              </a:rPr>
              <a:t>Excessivement douloureux</a:t>
            </a:r>
          </a:p>
          <a:p>
            <a:r>
              <a:rPr lang="fr-FR" sz="2200" dirty="0">
                <a:latin typeface="Cambria" panose="02040503050406030204" pitchFamily="18" charset="0"/>
              </a:rPr>
              <a:t>Brutal</a:t>
            </a:r>
          </a:p>
          <a:p>
            <a:r>
              <a:rPr lang="fr-FR" sz="2200" dirty="0">
                <a:latin typeface="Cambria" panose="02040503050406030204" pitchFamily="18" charset="0"/>
              </a:rPr>
              <a:t>Sans élément déclenchant</a:t>
            </a:r>
          </a:p>
          <a:p>
            <a:r>
              <a:rPr lang="fr-FR" sz="2200" dirty="0">
                <a:latin typeface="Cambria" panose="02040503050406030204" pitchFamily="18" charset="0"/>
              </a:rPr>
              <a:t>Différent des maux de tête connus</a:t>
            </a:r>
          </a:p>
          <a:p>
            <a:r>
              <a:rPr lang="fr-FR" sz="2200" dirty="0">
                <a:latin typeface="Cambria" panose="02040503050406030204" pitchFamily="18" charset="0"/>
              </a:rPr>
              <a:t>Parfois accompagné de nausées</a:t>
            </a:r>
          </a:p>
          <a:p>
            <a:r>
              <a:rPr lang="fr-FR" sz="2200" dirty="0">
                <a:latin typeface="Cambria" panose="02040503050406030204" pitchFamily="18" charset="0"/>
              </a:rPr>
              <a:t>Rarement seul signe</a:t>
            </a:r>
          </a:p>
          <a:p>
            <a:r>
              <a:rPr lang="fr-FR" sz="2200" dirty="0">
                <a:latin typeface="Cambria" panose="02040503050406030204" pitchFamily="18" charset="0"/>
              </a:rPr>
              <a:t>Peut être un signe précurseur d’AVC</a:t>
            </a:r>
          </a:p>
          <a:p>
            <a:r>
              <a:rPr lang="fr-FR" sz="2200" dirty="0">
                <a:latin typeface="Cambria" panose="02040503050406030204" pitchFamily="18" charset="0"/>
              </a:rPr>
              <a:t>Une consultation est nécessaire</a:t>
            </a:r>
          </a:p>
        </p:txBody>
      </p:sp>
      <p:pic>
        <p:nvPicPr>
          <p:cNvPr id="16386" name="Picture 2" descr="mal de tête, migraine. ma tête se tord de douleur et des étincelles à  l'intérieur. illustration de dessin animé pour affiches, articles, sites  Web et applications mobiles informatifs. 5389612 Art vectoriel chez">
            <a:extLst>
              <a:ext uri="{FF2B5EF4-FFF2-40B4-BE49-F238E27FC236}">
                <a16:creationId xmlns:a16="http://schemas.microsoft.com/office/drawing/2014/main" id="{46988404-3361-FDAA-98DA-81111AFF5B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499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D19E9DD-C23D-1C28-D666-B695A7841FC6}"/>
              </a:ext>
            </a:extLst>
          </p:cNvPr>
          <p:cNvSpPr>
            <a:spLocks noGrp="1"/>
          </p:cNvSpPr>
          <p:nvPr>
            <p:ph type="title"/>
          </p:nvPr>
        </p:nvSpPr>
        <p:spPr>
          <a:xfrm>
            <a:off x="630936" y="639520"/>
            <a:ext cx="3429000" cy="1719072"/>
          </a:xfrm>
        </p:spPr>
        <p:txBody>
          <a:bodyPr anchor="b">
            <a:normAutofit/>
          </a:bodyPr>
          <a:lstStyle/>
          <a:p>
            <a:r>
              <a:rPr lang="fr-FR" sz="4600" b="1" i="1">
                <a:latin typeface="Cambria" panose="02040503050406030204" pitchFamily="18" charset="0"/>
              </a:rPr>
              <a:t>Une fatigue intense</a:t>
            </a:r>
          </a:p>
        </p:txBody>
      </p:sp>
      <p:sp>
        <p:nvSpPr>
          <p:cNvPr id="2253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85E0B11-5003-C2F5-DC43-7E95CECE902C}"/>
              </a:ext>
            </a:extLst>
          </p:cNvPr>
          <p:cNvSpPr>
            <a:spLocks noGrp="1"/>
          </p:cNvSpPr>
          <p:nvPr>
            <p:ph idx="1"/>
          </p:nvPr>
        </p:nvSpPr>
        <p:spPr>
          <a:xfrm>
            <a:off x="630936" y="2807208"/>
            <a:ext cx="3429000" cy="3410712"/>
          </a:xfrm>
        </p:spPr>
        <p:txBody>
          <a:bodyPr anchor="t">
            <a:normAutofit fontScale="92500" lnSpcReduction="10000"/>
          </a:bodyPr>
          <a:lstStyle/>
          <a:p>
            <a:r>
              <a:rPr lang="fr-FR" sz="2000" dirty="0">
                <a:latin typeface="Cambria" panose="02040503050406030204" pitchFamily="18" charset="0"/>
              </a:rPr>
              <a:t>Est aussi un signe précurseur d’AVC</a:t>
            </a:r>
          </a:p>
          <a:p>
            <a:r>
              <a:rPr lang="fr-FR" sz="2000" dirty="0">
                <a:latin typeface="Cambria" panose="02040503050406030204" pitchFamily="18" charset="0"/>
              </a:rPr>
              <a:t>Majeure</a:t>
            </a:r>
          </a:p>
          <a:p>
            <a:r>
              <a:rPr lang="fr-FR" sz="2000" dirty="0">
                <a:latin typeface="Cambria" panose="02040503050406030204" pitchFamily="18" charset="0"/>
              </a:rPr>
              <a:t>Sensation d’épuisement</a:t>
            </a:r>
          </a:p>
          <a:p>
            <a:r>
              <a:rPr lang="fr-FR" sz="2000" dirty="0">
                <a:latin typeface="Cambria" panose="02040503050406030204" pitchFamily="18" charset="0"/>
              </a:rPr>
              <a:t>Inhabituelle</a:t>
            </a:r>
          </a:p>
          <a:p>
            <a:r>
              <a:rPr lang="fr-FR" sz="2000" dirty="0">
                <a:latin typeface="Cambria" panose="02040503050406030204" pitchFamily="18" charset="0"/>
              </a:rPr>
              <a:t>Inexpliquée</a:t>
            </a:r>
          </a:p>
          <a:p>
            <a:r>
              <a:rPr lang="fr-FR" sz="2000" dirty="0">
                <a:latin typeface="Cambria" panose="02040503050406030204" pitchFamily="18" charset="0"/>
              </a:rPr>
              <a:t>Non calmée par le repos</a:t>
            </a:r>
          </a:p>
          <a:p>
            <a:endParaRPr lang="fr-FR" sz="2000" dirty="0">
              <a:latin typeface="Cambria" panose="02040503050406030204" pitchFamily="18" charset="0"/>
            </a:endParaRPr>
          </a:p>
          <a:p>
            <a:r>
              <a:rPr lang="fr-FR" sz="2000" b="1" dirty="0">
                <a:latin typeface="Cambria" panose="02040503050406030204" pitchFamily="18" charset="0"/>
              </a:rPr>
              <a:t>Consulter le médecin traitant</a:t>
            </a:r>
          </a:p>
        </p:txBody>
      </p:sp>
      <p:pic>
        <p:nvPicPr>
          <p:cNvPr id="22530" name="Picture 2" descr="Fatigue Excessive épuisement Au Travail Concept Illustration de Vecteur -  Illustration du plat, conception: 230178653">
            <a:extLst>
              <a:ext uri="{FF2B5EF4-FFF2-40B4-BE49-F238E27FC236}">
                <a16:creationId xmlns:a16="http://schemas.microsoft.com/office/drawing/2014/main" id="{6B566F55-9F47-243F-F5AD-7260E31349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33"/>
          <a:stretch/>
        </p:blipFill>
        <p:spPr bwMode="auto">
          <a:xfrm>
            <a:off x="5288280" y="1441019"/>
            <a:ext cx="6903720" cy="458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360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972BD9A-5AB3-B0E7-8D4F-76861A67E42A}"/>
              </a:ext>
            </a:extLst>
          </p:cNvPr>
          <p:cNvSpPr>
            <a:spLocks noGrp="1"/>
          </p:cNvSpPr>
          <p:nvPr>
            <p:ph type="title"/>
          </p:nvPr>
        </p:nvSpPr>
        <p:spPr>
          <a:xfrm>
            <a:off x="572493" y="238539"/>
            <a:ext cx="11018520" cy="1434415"/>
          </a:xfrm>
        </p:spPr>
        <p:txBody>
          <a:bodyPr anchor="b">
            <a:normAutofit/>
          </a:bodyPr>
          <a:lstStyle/>
          <a:p>
            <a:r>
              <a:rPr lang="fr-FR" sz="5400" b="1" i="1">
                <a:latin typeface="Cambria" panose="02040503050406030204" pitchFamily="18" charset="0"/>
              </a:rPr>
              <a:t>Et au club de bridge?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ACDD989-8F44-090D-4F91-8F9BEB56AA14}"/>
              </a:ext>
            </a:extLst>
          </p:cNvPr>
          <p:cNvSpPr>
            <a:spLocks noGrp="1"/>
          </p:cNvSpPr>
          <p:nvPr>
            <p:ph idx="1"/>
          </p:nvPr>
        </p:nvSpPr>
        <p:spPr>
          <a:xfrm>
            <a:off x="572493" y="2071316"/>
            <a:ext cx="6713552" cy="4119172"/>
          </a:xfrm>
        </p:spPr>
        <p:txBody>
          <a:bodyPr anchor="t">
            <a:normAutofit/>
          </a:bodyPr>
          <a:lstStyle/>
          <a:p>
            <a:r>
              <a:rPr lang="fr-FR" sz="2200" dirty="0">
                <a:latin typeface="Cambria" panose="02040503050406030204" pitchFamily="18" charset="0"/>
              </a:rPr>
              <a:t>Joueur qui brutalement: </a:t>
            </a:r>
          </a:p>
          <a:p>
            <a:r>
              <a:rPr lang="fr-FR" sz="2200" dirty="0">
                <a:latin typeface="Cambria" panose="02040503050406030204" pitchFamily="18" charset="0"/>
              </a:rPr>
              <a:t>laisse tomber ses cartes</a:t>
            </a:r>
          </a:p>
          <a:p>
            <a:r>
              <a:rPr lang="fr-FR" sz="2200" dirty="0">
                <a:latin typeface="Cambria" panose="02040503050406030204" pitchFamily="18" charset="0"/>
              </a:rPr>
              <a:t>laisse tomber son verre</a:t>
            </a:r>
          </a:p>
          <a:p>
            <a:r>
              <a:rPr lang="fr-FR" sz="2200" dirty="0">
                <a:latin typeface="Cambria" panose="02040503050406030204" pitchFamily="18" charset="0"/>
              </a:rPr>
              <a:t>ne sait plus jouer</a:t>
            </a:r>
          </a:p>
          <a:p>
            <a:r>
              <a:rPr lang="fr-FR" sz="2200" dirty="0">
                <a:latin typeface="Cambria" panose="02040503050406030204" pitchFamily="18" charset="0"/>
              </a:rPr>
              <a:t>ne comprend plus ce qu’on lui demande</a:t>
            </a:r>
          </a:p>
          <a:p>
            <a:r>
              <a:rPr lang="fr-FR" sz="2200" dirty="0">
                <a:latin typeface="Cambria" panose="02040503050406030204" pitchFamily="18" charset="0"/>
              </a:rPr>
              <a:t>a la bouche déformée</a:t>
            </a:r>
          </a:p>
          <a:p>
            <a:r>
              <a:rPr lang="fr-FR" sz="2200" dirty="0">
                <a:latin typeface="Cambria" panose="02040503050406030204" pitchFamily="18" charset="0"/>
              </a:rPr>
              <a:t>ne tient plus debout</a:t>
            </a:r>
          </a:p>
          <a:p>
            <a:r>
              <a:rPr lang="fr-FR" sz="2200" dirty="0">
                <a:latin typeface="Cambria" panose="02040503050406030204" pitchFamily="18" charset="0"/>
              </a:rPr>
              <a:t>raconte n’importe quoi</a:t>
            </a:r>
          </a:p>
          <a:p>
            <a:r>
              <a:rPr lang="fr-FR" sz="2200" dirty="0">
                <a:latin typeface="Cambria" panose="02040503050406030204" pitchFamily="18" charset="0"/>
              </a:rPr>
              <a:t>A l’impression d’être ivre sans avoir bu</a:t>
            </a:r>
          </a:p>
          <a:p>
            <a:endParaRPr lang="fr-FR" sz="2200" dirty="0">
              <a:latin typeface="Cambria" panose="02040503050406030204" pitchFamily="18" charset="0"/>
            </a:endParaRPr>
          </a:p>
        </p:txBody>
      </p:sp>
      <p:pic>
        <p:nvPicPr>
          <p:cNvPr id="4" name="Picture 2" descr="B2A - Le B2HEURES">
            <a:extLst>
              <a:ext uri="{FF2B5EF4-FFF2-40B4-BE49-F238E27FC236}">
                <a16:creationId xmlns:a16="http://schemas.microsoft.com/office/drawing/2014/main" id="{1564611E-CA25-098A-D321-06DFE1E17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72" r="3425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849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EE4E6-DDD4-B155-F47A-DD95AFA79E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1C43FD6-F84B-F293-D4D7-F0B36094024A}"/>
              </a:ext>
            </a:extLst>
          </p:cNvPr>
          <p:cNvSpPr>
            <a:spLocks noGrp="1"/>
          </p:cNvSpPr>
          <p:nvPr>
            <p:ph type="title"/>
          </p:nvPr>
        </p:nvSpPr>
        <p:spPr>
          <a:xfrm>
            <a:off x="2533134" y="365125"/>
            <a:ext cx="8820665" cy="1325563"/>
          </a:xfrm>
        </p:spPr>
        <p:txBody>
          <a:bodyPr/>
          <a:lstStyle/>
          <a:p>
            <a:r>
              <a:rPr lang="fr-FR" b="1" dirty="0"/>
              <a:t>Appel au SAMU (15 ou 112)</a:t>
            </a:r>
          </a:p>
        </p:txBody>
      </p:sp>
      <p:pic>
        <p:nvPicPr>
          <p:cNvPr id="1026" name="Picture 2" descr="Renault - Master III Ambulance SAMU 31 - Perfex - 1/43 - Autos Miniatures  Tacot">
            <a:extLst>
              <a:ext uri="{FF2B5EF4-FFF2-40B4-BE49-F238E27FC236}">
                <a16:creationId xmlns:a16="http://schemas.microsoft.com/office/drawing/2014/main" id="{9C278D44-173B-347F-B39D-4A11D2FD31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44566"/>
            <a:ext cx="6684578" cy="5013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site matinale au SAMU 31 - Le site des passionnés d'Aviation">
            <a:extLst>
              <a:ext uri="{FF2B5EF4-FFF2-40B4-BE49-F238E27FC236}">
                <a16:creationId xmlns:a16="http://schemas.microsoft.com/office/drawing/2014/main" id="{A763930F-273A-F669-C12F-A9CD3624B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821" y="3200400"/>
            <a:ext cx="549639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89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ECCD7-ECE2-DD93-C92E-E042A462C4DF}"/>
            </a:ext>
          </a:extLst>
        </p:cNvPr>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93AF4598-1952-A57B-7639-9B42254DF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F75F240-5C21-58BB-3E2D-1C42DA1D09E3}"/>
              </a:ext>
            </a:extLst>
          </p:cNvPr>
          <p:cNvSpPr>
            <a:spLocks noGrp="1"/>
          </p:cNvSpPr>
          <p:nvPr>
            <p:ph type="title"/>
          </p:nvPr>
        </p:nvSpPr>
        <p:spPr>
          <a:xfrm>
            <a:off x="572493" y="238539"/>
            <a:ext cx="11018520" cy="1434415"/>
          </a:xfrm>
        </p:spPr>
        <p:txBody>
          <a:bodyPr anchor="b">
            <a:normAutofit/>
          </a:bodyPr>
          <a:lstStyle/>
          <a:p>
            <a:r>
              <a:rPr lang="fr-FR" sz="5400" b="1" i="1" dirty="0">
                <a:latin typeface="Cambria" panose="02040503050406030204" pitchFamily="18" charset="0"/>
              </a:rPr>
              <a:t>Les conseils du régulateur</a:t>
            </a:r>
          </a:p>
        </p:txBody>
      </p:sp>
      <p:sp>
        <p:nvSpPr>
          <p:cNvPr id="10249" name="sketchy line">
            <a:extLst>
              <a:ext uri="{FF2B5EF4-FFF2-40B4-BE49-F238E27FC236}">
                <a16:creationId xmlns:a16="http://schemas.microsoft.com/office/drawing/2014/main" id="{7B2FEFF1-05B9-2C0D-1E36-A144BCB12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46F3C435-0F24-F081-3A1D-AA6F5F7E7F2A}"/>
              </a:ext>
            </a:extLst>
          </p:cNvPr>
          <p:cNvSpPr>
            <a:spLocks noGrp="1"/>
          </p:cNvSpPr>
          <p:nvPr>
            <p:ph idx="1"/>
          </p:nvPr>
        </p:nvSpPr>
        <p:spPr>
          <a:xfrm>
            <a:off x="572493" y="2071316"/>
            <a:ext cx="6713552" cy="4119172"/>
          </a:xfrm>
        </p:spPr>
        <p:txBody>
          <a:bodyPr anchor="t">
            <a:normAutofit lnSpcReduction="10000"/>
          </a:bodyPr>
          <a:lstStyle/>
          <a:p>
            <a:r>
              <a:rPr lang="fr-FR" sz="2200" dirty="0">
                <a:latin typeface="Cambria" panose="02040503050406030204" pitchFamily="18" charset="0"/>
              </a:rPr>
              <a:t>Restez calme</a:t>
            </a:r>
          </a:p>
          <a:p>
            <a:r>
              <a:rPr lang="fr-FR" sz="2200" dirty="0">
                <a:latin typeface="Cambria" panose="02040503050406030204" pitchFamily="18" charset="0"/>
              </a:rPr>
              <a:t>Laissez le patient au calme </a:t>
            </a:r>
          </a:p>
          <a:p>
            <a:r>
              <a:rPr lang="fr-FR" sz="2200" dirty="0">
                <a:latin typeface="Cambria" panose="02040503050406030204" pitchFamily="18" charset="0"/>
              </a:rPr>
              <a:t>Ne le laissez pas s’agiter </a:t>
            </a:r>
          </a:p>
          <a:p>
            <a:r>
              <a:rPr lang="fr-FR" sz="2200" dirty="0">
                <a:latin typeface="Cambria" panose="02040503050406030204" pitchFamily="18" charset="0"/>
              </a:rPr>
              <a:t>Ne le laissez pas faire d’effort (même marcher)</a:t>
            </a:r>
          </a:p>
          <a:p>
            <a:r>
              <a:rPr lang="fr-FR" sz="2200" dirty="0">
                <a:latin typeface="Cambria" panose="02040503050406030204" pitchFamily="18" charset="0"/>
              </a:rPr>
              <a:t>Donnez-nous l’adresse exacte</a:t>
            </a:r>
          </a:p>
          <a:p>
            <a:r>
              <a:rPr lang="fr-FR" sz="2200" dirty="0">
                <a:latin typeface="Cambria" panose="02040503050406030204" pitchFamily="18" charset="0"/>
              </a:rPr>
              <a:t>Envoyez quelqu’un à notre rencontre</a:t>
            </a:r>
          </a:p>
          <a:p>
            <a:r>
              <a:rPr lang="fr-FR" sz="2200" dirty="0">
                <a:latin typeface="Cambria" panose="02040503050406030204" pitchFamily="18" charset="0"/>
              </a:rPr>
              <a:t>Quels sont ses antécédents?</a:t>
            </a:r>
          </a:p>
          <a:p>
            <a:r>
              <a:rPr lang="fr-FR" sz="2200" dirty="0">
                <a:latin typeface="Cambria" panose="02040503050406030204" pitchFamily="18" charset="0"/>
              </a:rPr>
              <a:t>Ne le prenez pas dans votre voiture pour l’amener à l’hôpital</a:t>
            </a:r>
          </a:p>
          <a:p>
            <a:r>
              <a:rPr lang="fr-FR" sz="2200" dirty="0">
                <a:latin typeface="Cambria" panose="02040503050406030204" pitchFamily="18" charset="0"/>
              </a:rPr>
              <a:t>Ne raccrochez pas</a:t>
            </a:r>
          </a:p>
          <a:p>
            <a:endParaRPr lang="fr-FR" sz="2200" dirty="0">
              <a:latin typeface="Cambria" panose="02040503050406030204" pitchFamily="18" charset="0"/>
            </a:endParaRPr>
          </a:p>
          <a:p>
            <a:endParaRPr lang="fr-FR" sz="2200" dirty="0">
              <a:latin typeface="Cambria" panose="02040503050406030204" pitchFamily="18" charset="0"/>
            </a:endParaRPr>
          </a:p>
        </p:txBody>
      </p:sp>
      <p:pic>
        <p:nvPicPr>
          <p:cNvPr id="10242" name="Picture 2" descr="Une image contenant Visage humain, personne, croquis, habits&#10;&#10;Le contenu généré par l’IA peut être incorrect.">
            <a:extLst>
              <a:ext uri="{FF2B5EF4-FFF2-40B4-BE49-F238E27FC236}">
                <a16:creationId xmlns:a16="http://schemas.microsoft.com/office/drawing/2014/main" id="{A2266433-1849-3F97-E241-E1C74249E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39" r="32241"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02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637B2-2455-D01D-CCF8-633975CC3BC8}"/>
              </a:ext>
            </a:extLst>
          </p:cNvPr>
          <p:cNvSpPr>
            <a:spLocks noGrp="1"/>
          </p:cNvSpPr>
          <p:nvPr>
            <p:ph type="title"/>
          </p:nvPr>
        </p:nvSpPr>
        <p:spPr>
          <a:xfrm>
            <a:off x="2533134" y="365125"/>
            <a:ext cx="8820665" cy="1325563"/>
          </a:xfrm>
        </p:spPr>
        <p:txBody>
          <a:bodyPr/>
          <a:lstStyle/>
          <a:p>
            <a:r>
              <a:rPr lang="fr-FR" b="1" dirty="0"/>
              <a:t>Appel au SAMU (15 ou 112)</a:t>
            </a:r>
          </a:p>
        </p:txBody>
      </p:sp>
      <p:pic>
        <p:nvPicPr>
          <p:cNvPr id="1026" name="Picture 2" descr="Renault - Master III Ambulance SAMU 31 - Perfex - 1/43 - Autos Miniatures  Tacot">
            <a:extLst>
              <a:ext uri="{FF2B5EF4-FFF2-40B4-BE49-F238E27FC236}">
                <a16:creationId xmlns:a16="http://schemas.microsoft.com/office/drawing/2014/main" id="{70DB66B0-0C1B-984D-2E72-87AB784A77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44566"/>
            <a:ext cx="6684578" cy="5013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site matinale au SAMU 31 - Le site des passionnés d'Aviation">
            <a:extLst>
              <a:ext uri="{FF2B5EF4-FFF2-40B4-BE49-F238E27FC236}">
                <a16:creationId xmlns:a16="http://schemas.microsoft.com/office/drawing/2014/main" id="{C414D864-149D-F95F-D98D-F603A4C90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821" y="3200400"/>
            <a:ext cx="549639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07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16D1590-D541-35EB-CD7D-9A5BF2CF70E1}"/>
              </a:ext>
            </a:extLst>
          </p:cNvPr>
          <p:cNvSpPr>
            <a:spLocks noGrp="1"/>
          </p:cNvSpPr>
          <p:nvPr>
            <p:ph type="title"/>
          </p:nvPr>
        </p:nvSpPr>
        <p:spPr>
          <a:xfrm>
            <a:off x="572493" y="238539"/>
            <a:ext cx="11018520" cy="1434415"/>
          </a:xfrm>
        </p:spPr>
        <p:txBody>
          <a:bodyPr anchor="b">
            <a:normAutofit/>
          </a:bodyPr>
          <a:lstStyle/>
          <a:p>
            <a:r>
              <a:rPr lang="fr-FR" sz="5400" b="1" i="1">
                <a:latin typeface="Cambria" panose="02040503050406030204" pitchFamily="18" charset="0"/>
              </a:rPr>
              <a:t>Les facteurs de risque</a:t>
            </a:r>
          </a:p>
        </p:txBody>
      </p:sp>
      <p:sp>
        <p:nvSpPr>
          <p:cNvPr id="1946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2359F21-089E-608D-33CC-4A9687E8D38E}"/>
              </a:ext>
            </a:extLst>
          </p:cNvPr>
          <p:cNvSpPr>
            <a:spLocks noGrp="1"/>
          </p:cNvSpPr>
          <p:nvPr>
            <p:ph idx="1"/>
          </p:nvPr>
        </p:nvSpPr>
        <p:spPr>
          <a:xfrm>
            <a:off x="572493" y="2071316"/>
            <a:ext cx="6713552" cy="4119172"/>
          </a:xfrm>
        </p:spPr>
        <p:txBody>
          <a:bodyPr anchor="t">
            <a:normAutofit lnSpcReduction="10000"/>
          </a:bodyPr>
          <a:lstStyle/>
          <a:p>
            <a:r>
              <a:rPr lang="fr-FR" sz="2200" dirty="0">
                <a:latin typeface="Cambria" panose="02040503050406030204" pitchFamily="18" charset="0"/>
              </a:rPr>
              <a:t>Diabète à équilibrer</a:t>
            </a:r>
          </a:p>
          <a:p>
            <a:r>
              <a:rPr lang="fr-FR" sz="2200" dirty="0">
                <a:latin typeface="Cambria" panose="02040503050406030204" pitchFamily="18" charset="0"/>
              </a:rPr>
              <a:t>Hypertension artérielle à surveiller et équilibrer</a:t>
            </a:r>
          </a:p>
          <a:p>
            <a:r>
              <a:rPr lang="fr-FR" sz="2200" dirty="0">
                <a:latin typeface="Cambria" panose="02040503050406030204" pitchFamily="18" charset="0"/>
              </a:rPr>
              <a:t>Cholestérol à surveiller et équilibrer</a:t>
            </a:r>
          </a:p>
          <a:p>
            <a:r>
              <a:rPr lang="fr-FR" sz="2200" dirty="0">
                <a:latin typeface="Cambria" panose="02040503050406030204" pitchFamily="18" charset="0"/>
              </a:rPr>
              <a:t>Tabagisme</a:t>
            </a:r>
          </a:p>
          <a:p>
            <a:r>
              <a:rPr lang="fr-FR" sz="2200" dirty="0">
                <a:latin typeface="Cambria" panose="02040503050406030204" pitchFamily="18" charset="0"/>
              </a:rPr>
              <a:t>Obésité abdominale</a:t>
            </a:r>
          </a:p>
          <a:p>
            <a:r>
              <a:rPr lang="fr-FR" sz="2200" b="1" dirty="0">
                <a:latin typeface="Cambria" panose="02040503050406030204" pitchFamily="18" charset="0"/>
              </a:rPr>
              <a:t>Manque d’activité physique</a:t>
            </a:r>
          </a:p>
          <a:p>
            <a:r>
              <a:rPr lang="fr-FR" sz="2200" dirty="0">
                <a:latin typeface="Cambria" panose="02040503050406030204" pitchFamily="18" charset="0"/>
              </a:rPr>
              <a:t>Consommation inappropriée d’alcool</a:t>
            </a:r>
          </a:p>
          <a:p>
            <a:r>
              <a:rPr lang="fr-FR" sz="2200" dirty="0">
                <a:latin typeface="Cambria" panose="02040503050406030204" pitchFamily="18" charset="0"/>
              </a:rPr>
              <a:t>Alimentation trop riche en produits transformés</a:t>
            </a:r>
          </a:p>
          <a:p>
            <a:r>
              <a:rPr lang="fr-FR" sz="2200" dirty="0">
                <a:latin typeface="Cambria" panose="02040503050406030204" pitchFamily="18" charset="0"/>
              </a:rPr>
              <a:t>Fibrillation auriculaire</a:t>
            </a:r>
          </a:p>
          <a:p>
            <a:r>
              <a:rPr lang="fr-FR" sz="2200" dirty="0">
                <a:latin typeface="Cambria" panose="02040503050406030204" pitchFamily="18" charset="0"/>
              </a:rPr>
              <a:t>Dépression et stress</a:t>
            </a:r>
          </a:p>
          <a:p>
            <a:endParaRPr lang="fr-FR" sz="2200" dirty="0">
              <a:latin typeface="Cambria" panose="02040503050406030204" pitchFamily="18" charset="0"/>
            </a:endParaRPr>
          </a:p>
        </p:txBody>
      </p:sp>
      <p:pic>
        <p:nvPicPr>
          <p:cNvPr id="19458" name="Picture 2" descr="1 302 Obésité High Res Illustrations - Getty Images ...">
            <a:extLst>
              <a:ext uri="{FF2B5EF4-FFF2-40B4-BE49-F238E27FC236}">
                <a16:creationId xmlns:a16="http://schemas.microsoft.com/office/drawing/2014/main" id="{F17FF8EC-E51F-6C9C-724F-24F0B1AE7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6" r="3058"/>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274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64609B8-611B-3A57-B26D-FD9EEAE8553C}"/>
              </a:ext>
            </a:extLst>
          </p:cNvPr>
          <p:cNvSpPr>
            <a:spLocks noGrp="1"/>
          </p:cNvSpPr>
          <p:nvPr>
            <p:ph type="title"/>
          </p:nvPr>
        </p:nvSpPr>
        <p:spPr>
          <a:xfrm>
            <a:off x="640080" y="325369"/>
            <a:ext cx="4368602" cy="1956841"/>
          </a:xfrm>
        </p:spPr>
        <p:txBody>
          <a:bodyPr anchor="b">
            <a:normAutofit/>
          </a:bodyPr>
          <a:lstStyle/>
          <a:p>
            <a:r>
              <a:rPr lang="fr-FR" sz="5400" b="1" i="1">
                <a:latin typeface="Cambria" panose="02040503050406030204" pitchFamily="18" charset="0"/>
              </a:rPr>
              <a:t>Alors…….</a:t>
            </a:r>
          </a:p>
        </p:txBody>
      </p:sp>
      <p:sp>
        <p:nvSpPr>
          <p:cNvPr id="2048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E26E8A8-6DDF-4DEC-B723-56BCBAEDC530}"/>
              </a:ext>
            </a:extLst>
          </p:cNvPr>
          <p:cNvSpPr>
            <a:spLocks noGrp="1"/>
          </p:cNvSpPr>
          <p:nvPr>
            <p:ph idx="1"/>
          </p:nvPr>
        </p:nvSpPr>
        <p:spPr>
          <a:xfrm>
            <a:off x="640080" y="2872899"/>
            <a:ext cx="4243589" cy="3320668"/>
          </a:xfrm>
        </p:spPr>
        <p:txBody>
          <a:bodyPr>
            <a:normAutofit/>
          </a:bodyPr>
          <a:lstStyle/>
          <a:p>
            <a:r>
              <a:rPr lang="fr-FR" sz="2200">
                <a:latin typeface="Cambria" panose="02040503050406030204" pitchFamily="18" charset="0"/>
              </a:rPr>
              <a:t>Bougez tous les jours</a:t>
            </a:r>
          </a:p>
          <a:p>
            <a:r>
              <a:rPr lang="fr-FR" sz="2200">
                <a:latin typeface="Cambria" panose="02040503050406030204" pitchFamily="18" charset="0"/>
              </a:rPr>
              <a:t>Mangez sain</a:t>
            </a:r>
          </a:p>
          <a:p>
            <a:r>
              <a:rPr lang="fr-FR" sz="2200">
                <a:latin typeface="Cambria" panose="02040503050406030204" pitchFamily="18" charset="0"/>
              </a:rPr>
              <a:t>Arrêtez de fumer</a:t>
            </a:r>
          </a:p>
          <a:p>
            <a:r>
              <a:rPr lang="fr-FR" sz="2200">
                <a:latin typeface="Cambria" panose="02040503050406030204" pitchFamily="18" charset="0"/>
              </a:rPr>
              <a:t>Gérez votre stress</a:t>
            </a:r>
          </a:p>
          <a:p>
            <a:r>
              <a:rPr lang="fr-FR" sz="2200">
                <a:latin typeface="Cambria" panose="02040503050406030204" pitchFamily="18" charset="0"/>
              </a:rPr>
              <a:t>Faites vos bilans</a:t>
            </a:r>
          </a:p>
          <a:p>
            <a:r>
              <a:rPr lang="fr-FR" sz="2200">
                <a:latin typeface="Cambria" panose="02040503050406030204" pitchFamily="18" charset="0"/>
              </a:rPr>
              <a:t>Surveillez votre poids</a:t>
            </a:r>
          </a:p>
          <a:p>
            <a:r>
              <a:rPr lang="fr-FR" sz="2200">
                <a:latin typeface="Cambria" panose="02040503050406030204" pitchFamily="18" charset="0"/>
              </a:rPr>
              <a:t>Ecoutez votre médecin</a:t>
            </a:r>
          </a:p>
          <a:p>
            <a:endParaRPr lang="fr-FR" sz="2200">
              <a:latin typeface="Cambria" panose="02040503050406030204" pitchFamily="18" charset="0"/>
            </a:endParaRPr>
          </a:p>
        </p:txBody>
      </p:sp>
      <p:pic>
        <p:nvPicPr>
          <p:cNvPr id="20482" name="Picture 2" descr="homme qui promène son chien en plein air 8332386 Art vectoriel chez Vecteezy">
            <a:extLst>
              <a:ext uri="{FF2B5EF4-FFF2-40B4-BE49-F238E27FC236}">
                <a16:creationId xmlns:a16="http://schemas.microsoft.com/office/drawing/2014/main" id="{60526422-6019-3575-D76F-890DB754F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2"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020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88D8B34-A1E9-488D-335B-F915F10B6B2B}"/>
              </a:ext>
            </a:extLst>
          </p:cNvPr>
          <p:cNvSpPr>
            <a:spLocks noGrp="1"/>
          </p:cNvSpPr>
          <p:nvPr>
            <p:ph type="title"/>
          </p:nvPr>
        </p:nvSpPr>
        <p:spPr>
          <a:xfrm>
            <a:off x="91440" y="639193"/>
            <a:ext cx="4119252" cy="3573516"/>
          </a:xfrm>
        </p:spPr>
        <p:txBody>
          <a:bodyPr vert="horz" lIns="91440" tIns="45720" rIns="91440" bIns="45720" rtlCol="0" anchor="b">
            <a:normAutofit/>
          </a:bodyPr>
          <a:lstStyle/>
          <a:p>
            <a:r>
              <a:rPr lang="en-US" sz="6100" b="1" i="1" kern="1200" dirty="0">
                <a:solidFill>
                  <a:schemeClr val="tx1"/>
                </a:solidFill>
                <a:latin typeface="Cambria" panose="02040503050406030204" pitchFamily="18" charset="0"/>
              </a:rPr>
              <a:t>Merci pour </a:t>
            </a:r>
            <a:r>
              <a:rPr lang="en-US" sz="6100" b="1" i="1" kern="1200" dirty="0" err="1">
                <a:solidFill>
                  <a:schemeClr val="tx1"/>
                </a:solidFill>
                <a:latin typeface="Cambria" panose="02040503050406030204" pitchFamily="18" charset="0"/>
              </a:rPr>
              <a:t>votre</a:t>
            </a:r>
            <a:r>
              <a:rPr lang="en-US" sz="6100" b="1" i="1" kern="1200" dirty="0">
                <a:solidFill>
                  <a:schemeClr val="tx1"/>
                </a:solidFill>
                <a:latin typeface="Cambria" panose="02040503050406030204" pitchFamily="18" charset="0"/>
              </a:rPr>
              <a:t> attention</a:t>
            </a:r>
          </a:p>
        </p:txBody>
      </p:sp>
      <p:sp>
        <p:nvSpPr>
          <p:cNvPr id="215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Livret Escrime Artistique-grille-revu - copie:Livret Escrime Artistique">
            <a:extLst>
              <a:ext uri="{FF2B5EF4-FFF2-40B4-BE49-F238E27FC236}">
                <a16:creationId xmlns:a16="http://schemas.microsoft.com/office/drawing/2014/main" id="{A2962E94-837D-563D-6EE8-84180D3AF32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8819"/>
          <a:stretch/>
        </p:blipFill>
        <p:spPr bwMode="auto">
          <a:xfrm>
            <a:off x="4302132" y="1653224"/>
            <a:ext cx="7889868" cy="520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919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E880E110-376B-A84A-4E97-96277E1CE9A5}"/>
              </a:ext>
            </a:extLst>
          </p:cNvPr>
          <p:cNvSpPr>
            <a:spLocks noGrp="1"/>
          </p:cNvSpPr>
          <p:nvPr>
            <p:ph type="title"/>
          </p:nvPr>
        </p:nvSpPr>
        <p:spPr>
          <a:xfrm>
            <a:off x="572493" y="238539"/>
            <a:ext cx="11018520" cy="1434415"/>
          </a:xfrm>
        </p:spPr>
        <p:txBody>
          <a:bodyPr anchor="b">
            <a:normAutofit/>
          </a:bodyPr>
          <a:lstStyle/>
          <a:p>
            <a:r>
              <a:rPr lang="fr-FR" sz="5400" b="1" i="1" dirty="0">
                <a:latin typeface="Cambria" panose="02040503050406030204" pitchFamily="18" charset="0"/>
              </a:rPr>
              <a:t>Les conseils du régulateur</a:t>
            </a:r>
          </a:p>
        </p:txBody>
      </p:sp>
      <p:sp>
        <p:nvSpPr>
          <p:cNvPr id="112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B37E01DC-4D37-B457-6C1E-1B7A893A154D}"/>
              </a:ext>
            </a:extLst>
          </p:cNvPr>
          <p:cNvSpPr>
            <a:spLocks noGrp="1"/>
          </p:cNvSpPr>
          <p:nvPr>
            <p:ph idx="1"/>
          </p:nvPr>
        </p:nvSpPr>
        <p:spPr>
          <a:xfrm>
            <a:off x="572493" y="2071316"/>
            <a:ext cx="6713552" cy="4119172"/>
          </a:xfrm>
        </p:spPr>
        <p:txBody>
          <a:bodyPr anchor="t">
            <a:normAutofit/>
          </a:bodyPr>
          <a:lstStyle/>
          <a:p>
            <a:r>
              <a:rPr lang="fr-FR" sz="2200" dirty="0">
                <a:latin typeface="Cambria" panose="02040503050406030204" pitchFamily="18" charset="0"/>
              </a:rPr>
              <a:t>Restez calme</a:t>
            </a:r>
          </a:p>
          <a:p>
            <a:r>
              <a:rPr lang="fr-FR" sz="2200" dirty="0">
                <a:latin typeface="Cambria" panose="02040503050406030204" pitchFamily="18" charset="0"/>
              </a:rPr>
              <a:t>Laissez le patient au calme en position ½ assise s’il est conscient</a:t>
            </a:r>
          </a:p>
          <a:p>
            <a:r>
              <a:rPr lang="fr-FR" sz="2200" dirty="0">
                <a:latin typeface="Cambria" panose="02040503050406030204" pitchFamily="18" charset="0"/>
              </a:rPr>
              <a:t>Donnez-nous l’adresse exacte</a:t>
            </a:r>
          </a:p>
          <a:p>
            <a:r>
              <a:rPr lang="fr-FR" sz="2200" dirty="0">
                <a:latin typeface="Cambria" panose="02040503050406030204" pitchFamily="18" charset="0"/>
              </a:rPr>
              <a:t>Envoyez quelqu’un à notre rencontre</a:t>
            </a:r>
          </a:p>
          <a:p>
            <a:r>
              <a:rPr lang="fr-FR" sz="2200" dirty="0">
                <a:latin typeface="Cambria" panose="02040503050406030204" pitchFamily="18" charset="0"/>
              </a:rPr>
              <a:t>Quels sont ses antécédents?</a:t>
            </a:r>
          </a:p>
          <a:p>
            <a:r>
              <a:rPr lang="fr-FR" sz="2200" dirty="0">
                <a:latin typeface="Cambria" panose="02040503050406030204" pitchFamily="18" charset="0"/>
              </a:rPr>
              <a:t>Pratiquez un massage cardiaque externe s’il ne répond pas et qu’il ne respire pas</a:t>
            </a:r>
          </a:p>
          <a:p>
            <a:r>
              <a:rPr lang="fr-FR" sz="2200" dirty="0">
                <a:latin typeface="Cambria" panose="02040503050406030204" pitchFamily="18" charset="0"/>
              </a:rPr>
              <a:t>Ne raccrochez pas</a:t>
            </a:r>
          </a:p>
          <a:p>
            <a:endParaRPr lang="fr-FR" sz="2200" dirty="0">
              <a:latin typeface="Cambria" panose="02040503050406030204" pitchFamily="18" charset="0"/>
            </a:endParaRPr>
          </a:p>
        </p:txBody>
      </p:sp>
      <p:pic>
        <p:nvPicPr>
          <p:cNvPr id="11266" name="Picture 2" descr="Une image contenant Visage humain, personne, croquis, habits&#10;&#10;Le contenu généré par l’IA peut être incorrect.">
            <a:extLst>
              <a:ext uri="{FF2B5EF4-FFF2-40B4-BE49-F238E27FC236}">
                <a16:creationId xmlns:a16="http://schemas.microsoft.com/office/drawing/2014/main" id="{AFFD869D-6E74-0546-3F93-D927408AD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39" r="32241"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97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7"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59" name="Rectangle 2058">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40AE4BD-C62B-167B-C2BE-2A509E4A4963}"/>
              </a:ext>
            </a:extLst>
          </p:cNvPr>
          <p:cNvSpPr>
            <a:spLocks noGrp="1"/>
          </p:cNvSpPr>
          <p:nvPr>
            <p:ph type="title"/>
          </p:nvPr>
        </p:nvSpPr>
        <p:spPr>
          <a:xfrm>
            <a:off x="1946366" y="240241"/>
            <a:ext cx="9575490" cy="1228299"/>
          </a:xfrm>
        </p:spPr>
        <p:txBody>
          <a:bodyPr>
            <a:normAutofit/>
          </a:bodyPr>
          <a:lstStyle/>
          <a:p>
            <a:r>
              <a:rPr lang="fr-FR" sz="4000" b="1" i="1" dirty="0">
                <a:latin typeface="Cambria" panose="02040503050406030204" pitchFamily="18" charset="0"/>
              </a:rPr>
              <a:t>Il existe des infarctus silencieux!</a:t>
            </a:r>
          </a:p>
        </p:txBody>
      </p:sp>
      <p:sp>
        <p:nvSpPr>
          <p:cNvPr id="3" name="Espace réservé du contenu 2">
            <a:extLst>
              <a:ext uri="{FF2B5EF4-FFF2-40B4-BE49-F238E27FC236}">
                <a16:creationId xmlns:a16="http://schemas.microsoft.com/office/drawing/2014/main" id="{1FE77550-7C0E-FB4C-5536-6BCD41C67479}"/>
              </a:ext>
            </a:extLst>
          </p:cNvPr>
          <p:cNvSpPr>
            <a:spLocks noGrp="1"/>
          </p:cNvSpPr>
          <p:nvPr>
            <p:ph idx="1"/>
          </p:nvPr>
        </p:nvSpPr>
        <p:spPr>
          <a:xfrm>
            <a:off x="761802" y="2321476"/>
            <a:ext cx="4864875" cy="3850724"/>
          </a:xfrm>
        </p:spPr>
        <p:txBody>
          <a:bodyPr anchor="ctr">
            <a:normAutofit lnSpcReduction="10000"/>
          </a:bodyPr>
          <a:lstStyle/>
          <a:p>
            <a:r>
              <a:rPr lang="fr-FR" sz="2000" dirty="0">
                <a:latin typeface="Cambria" panose="02040503050406030204" pitchFamily="18" charset="0"/>
              </a:rPr>
              <a:t>Le nombre est estimé à 20% des infarctus</a:t>
            </a:r>
          </a:p>
          <a:p>
            <a:r>
              <a:rPr lang="fr-FR" sz="2000" dirty="0">
                <a:latin typeface="Cambria" panose="02040503050406030204" pitchFamily="18" charset="0"/>
              </a:rPr>
              <a:t>Surtout chez les femmes et les personnes âgées</a:t>
            </a:r>
          </a:p>
          <a:p>
            <a:r>
              <a:rPr lang="fr-FR" sz="2000" dirty="0">
                <a:latin typeface="Cambria" panose="02040503050406030204" pitchFamily="18" charset="0"/>
              </a:rPr>
              <a:t>Surtout chez les diabétiques</a:t>
            </a:r>
          </a:p>
          <a:p>
            <a:r>
              <a:rPr lang="fr-FR" sz="2000" dirty="0">
                <a:latin typeface="Cambria" panose="02040503050406030204" pitchFamily="18" charset="0"/>
              </a:rPr>
              <a:t>Détectés à l’électrocardiogramme plus tard</a:t>
            </a:r>
          </a:p>
          <a:p>
            <a:r>
              <a:rPr lang="fr-FR" sz="2000" dirty="0">
                <a:latin typeface="Cambria" panose="02040503050406030204" pitchFamily="18" charset="0"/>
              </a:rPr>
              <a:t>Risque accru de mort subite</a:t>
            </a:r>
          </a:p>
          <a:p>
            <a:r>
              <a:rPr lang="fr-FR" sz="2000" dirty="0">
                <a:latin typeface="Cambria" panose="02040503050406030204" pitchFamily="18" charset="0"/>
              </a:rPr>
              <a:t>Les femmes sont prises en charge beaucoup plus tard que les hommes</a:t>
            </a:r>
          </a:p>
          <a:p>
            <a:r>
              <a:rPr lang="fr-FR" sz="2000" dirty="0">
                <a:latin typeface="Cambria" panose="02040503050406030204" pitchFamily="18" charset="0"/>
              </a:rPr>
              <a:t>Certains signes doivent alerter</a:t>
            </a:r>
          </a:p>
          <a:p>
            <a:pPr marL="0" indent="0">
              <a:buNone/>
            </a:pPr>
            <a:endParaRPr lang="fr-FR" sz="2000" dirty="0">
              <a:latin typeface="Cambria" panose="02040503050406030204" pitchFamily="18" charset="0"/>
            </a:endParaRPr>
          </a:p>
          <a:p>
            <a:endParaRPr lang="fr-FR" sz="2000" dirty="0">
              <a:latin typeface="Cambria" panose="02040503050406030204" pitchFamily="18" charset="0"/>
            </a:endParaRPr>
          </a:p>
          <a:p>
            <a:endParaRPr lang="fr-FR" sz="2000" dirty="0">
              <a:latin typeface="Cambria" panose="02040503050406030204" pitchFamily="18" charset="0"/>
            </a:endParaRPr>
          </a:p>
        </p:txBody>
      </p:sp>
      <p:pic>
        <p:nvPicPr>
          <p:cNvPr id="2052" name="Picture 4" descr="Vecteurs et illustrations de Coeur Ecg en téléchargement gratuit | Freepik">
            <a:extLst>
              <a:ext uri="{FF2B5EF4-FFF2-40B4-BE49-F238E27FC236}">
                <a16:creationId xmlns:a16="http://schemas.microsoft.com/office/drawing/2014/main" id="{7AC8C8C5-6FCC-58B9-5311-39E7C1D5A7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3650" y="2502251"/>
            <a:ext cx="5178206" cy="344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0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55E9500-0D51-33E8-4B01-4E0000AA7E9A}"/>
              </a:ext>
            </a:extLst>
          </p:cNvPr>
          <p:cNvSpPr>
            <a:spLocks noGrp="1"/>
          </p:cNvSpPr>
          <p:nvPr>
            <p:ph type="title"/>
          </p:nvPr>
        </p:nvSpPr>
        <p:spPr>
          <a:xfrm>
            <a:off x="630936" y="639520"/>
            <a:ext cx="3429000" cy="1719072"/>
          </a:xfrm>
        </p:spPr>
        <p:txBody>
          <a:bodyPr anchor="b">
            <a:normAutofit/>
          </a:bodyPr>
          <a:lstStyle/>
          <a:p>
            <a:r>
              <a:rPr lang="fr-FR" sz="4600" b="1" i="1" dirty="0">
                <a:latin typeface="Cambria" panose="02040503050406030204" pitchFamily="18" charset="0"/>
              </a:rPr>
              <a:t>Une fatigue intense</a:t>
            </a:r>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5F58CDF3-1020-4C87-8735-5D51E4498990}"/>
              </a:ext>
            </a:extLst>
          </p:cNvPr>
          <p:cNvSpPr>
            <a:spLocks noGrp="1"/>
          </p:cNvSpPr>
          <p:nvPr>
            <p:ph idx="1"/>
          </p:nvPr>
        </p:nvSpPr>
        <p:spPr>
          <a:xfrm>
            <a:off x="630936" y="2807208"/>
            <a:ext cx="3429000" cy="3410712"/>
          </a:xfrm>
        </p:spPr>
        <p:txBody>
          <a:bodyPr anchor="t">
            <a:normAutofit lnSpcReduction="10000"/>
          </a:bodyPr>
          <a:lstStyle/>
          <a:p>
            <a:r>
              <a:rPr lang="fr-FR" sz="2200" b="1" dirty="0">
                <a:latin typeface="Cambria" panose="02040503050406030204" pitchFamily="18" charset="0"/>
              </a:rPr>
              <a:t>Je suis anormalement fatigué</a:t>
            </a:r>
          </a:p>
          <a:p>
            <a:r>
              <a:rPr lang="fr-FR" sz="2200" dirty="0">
                <a:latin typeface="Cambria" panose="02040503050406030204" pitchFamily="18" charset="0"/>
              </a:rPr>
              <a:t>J’ai les batteries à plat</a:t>
            </a:r>
          </a:p>
          <a:p>
            <a:r>
              <a:rPr lang="fr-FR" sz="2200" dirty="0">
                <a:latin typeface="Cambria" panose="02040503050406030204" pitchFamily="18" charset="0"/>
              </a:rPr>
              <a:t>Je me sens épuisé</a:t>
            </a:r>
          </a:p>
          <a:p>
            <a:r>
              <a:rPr lang="fr-FR" sz="2200" dirty="0">
                <a:latin typeface="Cambria" panose="02040503050406030204" pitchFamily="18" charset="0"/>
              </a:rPr>
              <a:t>J’ai bien dormi</a:t>
            </a:r>
          </a:p>
          <a:p>
            <a:r>
              <a:rPr lang="fr-FR" sz="2200" dirty="0">
                <a:latin typeface="Cambria" panose="02040503050406030204" pitchFamily="18" charset="0"/>
              </a:rPr>
              <a:t>Je n’ai pas fait d’excès</a:t>
            </a:r>
          </a:p>
          <a:p>
            <a:r>
              <a:rPr lang="fr-FR" sz="2200" dirty="0">
                <a:latin typeface="Cambria" panose="02040503050406030204" pitchFamily="18" charset="0"/>
              </a:rPr>
              <a:t>Je n’ai pas eu de stress récent</a:t>
            </a:r>
          </a:p>
          <a:p>
            <a:r>
              <a:rPr lang="fr-FR" sz="2200" b="1" dirty="0">
                <a:latin typeface="Cambria" panose="02040503050406030204" pitchFamily="18" charset="0"/>
              </a:rPr>
              <a:t>Je n’ai pas de raisons</a:t>
            </a:r>
          </a:p>
        </p:txBody>
      </p:sp>
      <p:pic>
        <p:nvPicPr>
          <p:cNvPr id="1026" name="Picture 2" descr="La fatigue chronique">
            <a:extLst>
              <a:ext uri="{FF2B5EF4-FFF2-40B4-BE49-F238E27FC236}">
                <a16:creationId xmlns:a16="http://schemas.microsoft.com/office/drawing/2014/main" id="{D88CF22F-88F4-0407-3610-81B9ED8779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664762"/>
            <a:ext cx="6903720" cy="552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00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50195A0-87E8-1FB1-2876-4E9B5BE06238}"/>
              </a:ext>
            </a:extLst>
          </p:cNvPr>
          <p:cNvSpPr>
            <a:spLocks noGrp="1"/>
          </p:cNvSpPr>
          <p:nvPr>
            <p:ph type="title"/>
          </p:nvPr>
        </p:nvSpPr>
        <p:spPr>
          <a:xfrm>
            <a:off x="169817" y="329184"/>
            <a:ext cx="7986146" cy="1783080"/>
          </a:xfrm>
        </p:spPr>
        <p:txBody>
          <a:bodyPr anchor="b">
            <a:normAutofit/>
          </a:bodyPr>
          <a:lstStyle/>
          <a:p>
            <a:r>
              <a:rPr lang="fr-FR" sz="5400" b="1" i="1" dirty="0">
                <a:latin typeface="Cambria" panose="02040503050406030204" pitchFamily="18" charset="0"/>
              </a:rPr>
              <a:t>Une sensation de malaise</a:t>
            </a:r>
          </a:p>
        </p:txBody>
      </p:sp>
      <p:sp>
        <p:nvSpPr>
          <p:cNvPr id="308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FA79910C-33A0-47B3-49CE-4C9B2165BB2D}"/>
              </a:ext>
            </a:extLst>
          </p:cNvPr>
          <p:cNvSpPr>
            <a:spLocks noGrp="1"/>
          </p:cNvSpPr>
          <p:nvPr>
            <p:ph idx="1"/>
          </p:nvPr>
        </p:nvSpPr>
        <p:spPr>
          <a:xfrm>
            <a:off x="640080" y="2706624"/>
            <a:ext cx="6894576" cy="3483864"/>
          </a:xfrm>
        </p:spPr>
        <p:txBody>
          <a:bodyPr>
            <a:normAutofit/>
          </a:bodyPr>
          <a:lstStyle/>
          <a:p>
            <a:r>
              <a:rPr lang="fr-FR" sz="2200" b="1" dirty="0"/>
              <a:t>Je</a:t>
            </a:r>
            <a:r>
              <a:rPr lang="fr-FR" sz="2200" b="1" dirty="0">
                <a:latin typeface="Cambria" panose="02040503050406030204" pitchFamily="18" charset="0"/>
              </a:rPr>
              <a:t> me sens mal</a:t>
            </a:r>
          </a:p>
          <a:p>
            <a:r>
              <a:rPr lang="fr-FR" sz="2200" dirty="0">
                <a:latin typeface="Cambria" panose="02040503050406030204" pitchFamily="18" charset="0"/>
              </a:rPr>
              <a:t>J’ai des vertiges</a:t>
            </a:r>
          </a:p>
          <a:p>
            <a:r>
              <a:rPr lang="fr-FR" sz="2200" dirty="0">
                <a:latin typeface="Cambria" panose="02040503050406030204" pitchFamily="18" charset="0"/>
              </a:rPr>
              <a:t>J’ai des nausées</a:t>
            </a:r>
          </a:p>
          <a:p>
            <a:r>
              <a:rPr lang="fr-FR" sz="2200" dirty="0">
                <a:latin typeface="Cambria" panose="02040503050406030204" pitchFamily="18" charset="0"/>
              </a:rPr>
              <a:t>Je n’ai rien mangé de lourd ou de toxique</a:t>
            </a:r>
          </a:p>
          <a:p>
            <a:r>
              <a:rPr lang="fr-FR" sz="2200" dirty="0">
                <a:latin typeface="Cambria" panose="02040503050406030204" pitchFamily="18" charset="0"/>
              </a:rPr>
              <a:t>J’ai bien dormi</a:t>
            </a:r>
          </a:p>
          <a:p>
            <a:r>
              <a:rPr lang="fr-FR" sz="2200" dirty="0">
                <a:latin typeface="Cambria" panose="02040503050406030204" pitchFamily="18" charset="0"/>
              </a:rPr>
              <a:t>Je n’ai pas de problèmes ORL</a:t>
            </a:r>
          </a:p>
          <a:p>
            <a:r>
              <a:rPr lang="fr-FR" sz="2200" b="1" dirty="0">
                <a:latin typeface="Cambria" panose="02040503050406030204" pitchFamily="18" charset="0"/>
              </a:rPr>
              <a:t>je n’ai pas de raisons</a:t>
            </a:r>
          </a:p>
          <a:p>
            <a:endParaRPr lang="fr-FR" sz="2200" dirty="0"/>
          </a:p>
        </p:txBody>
      </p:sp>
      <p:pic>
        <p:nvPicPr>
          <p:cNvPr id="3074" name="Picture 2" descr="Illustration de concept de visage étourdi | Vecteur Gratuite">
            <a:extLst>
              <a:ext uri="{FF2B5EF4-FFF2-40B4-BE49-F238E27FC236}">
                <a16:creationId xmlns:a16="http://schemas.microsoft.com/office/drawing/2014/main" id="{2470520A-6B36-C0DC-9FF4-C11BECC9E8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5963" y="329183"/>
            <a:ext cx="3429969" cy="34299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48,700,260 illustrations de Nausées | Depositphotos">
            <a:extLst>
              <a:ext uri="{FF2B5EF4-FFF2-40B4-BE49-F238E27FC236}">
                <a16:creationId xmlns:a16="http://schemas.microsoft.com/office/drawing/2014/main" id="{FEFC9A9D-4E31-BC7A-46D5-5799EADB4C6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73668" y="4079193"/>
            <a:ext cx="2176272"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27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D31872C-D518-4B21-AFC8-C375575323E4}"/>
              </a:ext>
            </a:extLst>
          </p:cNvPr>
          <p:cNvSpPr>
            <a:spLocks noGrp="1"/>
          </p:cNvSpPr>
          <p:nvPr>
            <p:ph type="title"/>
          </p:nvPr>
        </p:nvSpPr>
        <p:spPr>
          <a:xfrm>
            <a:off x="572493" y="238539"/>
            <a:ext cx="11018520" cy="1434415"/>
          </a:xfrm>
        </p:spPr>
        <p:txBody>
          <a:bodyPr anchor="b">
            <a:normAutofit/>
          </a:bodyPr>
          <a:lstStyle/>
          <a:p>
            <a:r>
              <a:rPr lang="fr-FR" sz="5400" b="1" i="1" dirty="0">
                <a:latin typeface="Cambria" panose="02040503050406030204" pitchFamily="18" charset="0"/>
              </a:rPr>
              <a:t>Un essoufflement</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471108D4-D8FF-8BB1-C6D3-D9C447725517}"/>
              </a:ext>
            </a:extLst>
          </p:cNvPr>
          <p:cNvSpPr>
            <a:spLocks noGrp="1"/>
          </p:cNvSpPr>
          <p:nvPr>
            <p:ph idx="1"/>
          </p:nvPr>
        </p:nvSpPr>
        <p:spPr>
          <a:xfrm>
            <a:off x="572493" y="2071316"/>
            <a:ext cx="6713552" cy="4119172"/>
          </a:xfrm>
        </p:spPr>
        <p:txBody>
          <a:bodyPr anchor="t">
            <a:normAutofit/>
          </a:bodyPr>
          <a:lstStyle/>
          <a:p>
            <a:r>
              <a:rPr lang="fr-FR" sz="2200" dirty="0">
                <a:latin typeface="Cambria" panose="02040503050406030204" pitchFamily="18" charset="0"/>
              </a:rPr>
              <a:t>Je suis essoufflé au moindre effort</a:t>
            </a:r>
          </a:p>
          <a:p>
            <a:r>
              <a:rPr lang="fr-FR" sz="2200" dirty="0">
                <a:latin typeface="Cambria" panose="02040503050406030204" pitchFamily="18" charset="0"/>
              </a:rPr>
              <a:t>J’ai du mal à monter 4 marches</a:t>
            </a:r>
          </a:p>
          <a:p>
            <a:r>
              <a:rPr lang="fr-FR" sz="2200" dirty="0">
                <a:latin typeface="Cambria" panose="02040503050406030204" pitchFamily="18" charset="0"/>
              </a:rPr>
              <a:t>Je n’étais pas comme ça hier</a:t>
            </a:r>
          </a:p>
          <a:p>
            <a:r>
              <a:rPr lang="fr-FR" sz="2200" dirty="0">
                <a:latin typeface="Cambria" panose="02040503050406030204" pitchFamily="18" charset="0"/>
              </a:rPr>
              <a:t>Je ne suis pas enrhumé</a:t>
            </a:r>
          </a:p>
          <a:p>
            <a:r>
              <a:rPr lang="fr-FR" sz="2200" dirty="0">
                <a:latin typeface="Cambria" panose="02040503050406030204" pitchFamily="18" charset="0"/>
              </a:rPr>
              <a:t>Je ne suis pas asthmatique</a:t>
            </a:r>
          </a:p>
          <a:p>
            <a:r>
              <a:rPr lang="fr-FR" sz="2200" dirty="0">
                <a:latin typeface="Cambria" panose="02040503050406030204" pitchFamily="18" charset="0"/>
              </a:rPr>
              <a:t>Si je suis asthmatique, ce n’est pas le même essoufflement. Ca ne siffle pas</a:t>
            </a:r>
          </a:p>
          <a:p>
            <a:r>
              <a:rPr lang="fr-FR" sz="2200" b="1" dirty="0">
                <a:latin typeface="Cambria" panose="02040503050406030204" pitchFamily="18" charset="0"/>
              </a:rPr>
              <a:t>je n’ai pas de raisons</a:t>
            </a:r>
          </a:p>
          <a:p>
            <a:endParaRPr lang="fr-FR" sz="2200" dirty="0">
              <a:latin typeface="Cambria" panose="02040503050406030204" pitchFamily="18" charset="0"/>
            </a:endParaRPr>
          </a:p>
          <a:p>
            <a:endParaRPr lang="fr-FR" sz="2200" dirty="0">
              <a:latin typeface="Cambria" panose="02040503050406030204" pitchFamily="18" charset="0"/>
            </a:endParaRPr>
          </a:p>
          <a:p>
            <a:endParaRPr lang="fr-FR" sz="2200" dirty="0"/>
          </a:p>
        </p:txBody>
      </p:sp>
      <p:pic>
        <p:nvPicPr>
          <p:cNvPr id="5" name="Image 4" descr="Une image contenant dessin, dessin humoristique, illustration, Dessin animé&#10;&#10;Le contenu généré par l’IA peut être incorrect.">
            <a:extLst>
              <a:ext uri="{FF2B5EF4-FFF2-40B4-BE49-F238E27FC236}">
                <a16:creationId xmlns:a16="http://schemas.microsoft.com/office/drawing/2014/main" id="{0458FAEB-4378-1B2A-96FA-E8A04A9F6426}"/>
              </a:ext>
            </a:extLst>
          </p:cNvPr>
          <p:cNvPicPr>
            <a:picLocks noChangeAspect="1"/>
          </p:cNvPicPr>
          <p:nvPr/>
        </p:nvPicPr>
        <p:blipFill>
          <a:blip r:embed="rId2"/>
          <a:srcRect r="6074"/>
          <a:stretch/>
        </p:blipFill>
        <p:spPr>
          <a:xfrm>
            <a:off x="7675658" y="2093976"/>
            <a:ext cx="3941064" cy="4096512"/>
          </a:xfrm>
          <a:prstGeom prst="rect">
            <a:avLst/>
          </a:prstGeom>
        </p:spPr>
      </p:pic>
    </p:spTree>
    <p:extLst>
      <p:ext uri="{BB962C8B-B14F-4D97-AF65-F5344CB8AC3E}">
        <p14:creationId xmlns:p14="http://schemas.microsoft.com/office/powerpoint/2010/main" val="75863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9D5AD48-A14C-50A2-1F59-BC9A71545135}"/>
              </a:ext>
            </a:extLst>
          </p:cNvPr>
          <p:cNvSpPr>
            <a:spLocks noGrp="1"/>
          </p:cNvSpPr>
          <p:nvPr>
            <p:ph type="title"/>
          </p:nvPr>
        </p:nvSpPr>
        <p:spPr>
          <a:xfrm>
            <a:off x="1306285" y="238539"/>
            <a:ext cx="10284727" cy="1434415"/>
          </a:xfrm>
        </p:spPr>
        <p:txBody>
          <a:bodyPr anchor="b">
            <a:normAutofit/>
          </a:bodyPr>
          <a:lstStyle/>
          <a:p>
            <a:r>
              <a:rPr lang="fr-FR" sz="5000" b="1" i="1" dirty="0">
                <a:latin typeface="Cambria" panose="02040503050406030204" pitchFamily="18" charset="0"/>
              </a:rPr>
              <a:t>Un engourdissement du bras </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DC8DFC60-9654-BF27-14E1-0C194E523241}"/>
              </a:ext>
            </a:extLst>
          </p:cNvPr>
          <p:cNvSpPr>
            <a:spLocks noGrp="1"/>
          </p:cNvSpPr>
          <p:nvPr>
            <p:ph idx="1"/>
          </p:nvPr>
        </p:nvSpPr>
        <p:spPr>
          <a:xfrm>
            <a:off x="572493" y="2071316"/>
            <a:ext cx="6713552" cy="4119172"/>
          </a:xfrm>
        </p:spPr>
        <p:txBody>
          <a:bodyPr anchor="t">
            <a:normAutofit/>
          </a:bodyPr>
          <a:lstStyle/>
          <a:p>
            <a:r>
              <a:rPr lang="fr-FR" sz="2200" dirty="0">
                <a:latin typeface="Cambria" panose="02040503050406030204" pitchFamily="18" charset="0"/>
              </a:rPr>
              <a:t>Mon bras gauche (ou droit) est tout engourdi</a:t>
            </a:r>
          </a:p>
          <a:p>
            <a:r>
              <a:rPr lang="fr-FR" sz="2200" dirty="0">
                <a:latin typeface="Cambria" panose="02040503050406030204" pitchFamily="18" charset="0"/>
              </a:rPr>
              <a:t>J’ai du dormir dessus</a:t>
            </a:r>
          </a:p>
          <a:p>
            <a:r>
              <a:rPr lang="fr-FR" sz="2200" dirty="0">
                <a:latin typeface="Cambria" panose="02040503050406030204" pitchFamily="18" charset="0"/>
              </a:rPr>
              <a:t>Ce sont mes cervicales qui me font mal?</a:t>
            </a:r>
          </a:p>
          <a:p>
            <a:r>
              <a:rPr lang="fr-FR" sz="2200" dirty="0">
                <a:latin typeface="Cambria" panose="02040503050406030204" pitchFamily="18" charset="0"/>
              </a:rPr>
              <a:t>Mais je me suis levé il y a plusieurs heures</a:t>
            </a:r>
          </a:p>
          <a:p>
            <a:r>
              <a:rPr lang="fr-FR" sz="2200" dirty="0">
                <a:latin typeface="Cambria" panose="02040503050406030204" pitchFamily="18" charset="0"/>
              </a:rPr>
              <a:t>Ca ne passe pas en quelques minutes</a:t>
            </a:r>
          </a:p>
          <a:p>
            <a:r>
              <a:rPr lang="fr-FR" sz="2200" dirty="0">
                <a:latin typeface="Cambria" panose="02040503050406030204" pitchFamily="18" charset="0"/>
              </a:rPr>
              <a:t>Ce n’est pas juste la main donc pas un canal carpien</a:t>
            </a:r>
          </a:p>
          <a:p>
            <a:r>
              <a:rPr lang="fr-FR" sz="2200" b="1" dirty="0">
                <a:latin typeface="Cambria" panose="02040503050406030204" pitchFamily="18" charset="0"/>
              </a:rPr>
              <a:t>je n’ai pas de raisons</a:t>
            </a:r>
          </a:p>
          <a:p>
            <a:endParaRPr lang="fr-FR" sz="2200" dirty="0">
              <a:latin typeface="Cambria" panose="02040503050406030204" pitchFamily="18" charset="0"/>
            </a:endParaRPr>
          </a:p>
          <a:p>
            <a:endParaRPr lang="fr-FR" sz="2200" dirty="0">
              <a:latin typeface="Cambria" panose="02040503050406030204" pitchFamily="18" charset="0"/>
            </a:endParaRPr>
          </a:p>
          <a:p>
            <a:endParaRPr lang="fr-FR" sz="2200" dirty="0">
              <a:latin typeface="Cambria" panose="02040503050406030204" pitchFamily="18" charset="0"/>
            </a:endParaRPr>
          </a:p>
        </p:txBody>
      </p:sp>
      <p:pic>
        <p:nvPicPr>
          <p:cNvPr id="4098" name="Picture 2" descr="Engourdissements du bras - Vision Santé">
            <a:extLst>
              <a:ext uri="{FF2B5EF4-FFF2-40B4-BE49-F238E27FC236}">
                <a16:creationId xmlns:a16="http://schemas.microsoft.com/office/drawing/2014/main" id="{39FE1A37-DB7E-D25D-CFCD-B671290C3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62" r="21816"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642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634</TotalTime>
  <Words>1224</Words>
  <Application>Microsoft Macintosh PowerPoint</Application>
  <PresentationFormat>Grand écran</PresentationFormat>
  <Paragraphs>252</Paragraphs>
  <Slides>32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Aptos</vt:lpstr>
      <vt:lpstr>Aptos Display</vt:lpstr>
      <vt:lpstr>Arial</vt:lpstr>
      <vt:lpstr>Cambria</vt:lpstr>
      <vt:lpstr>Thème Office</vt:lpstr>
      <vt:lpstr>AVC, Infarctus…. Petits signes, grande urgence</vt:lpstr>
      <vt:lpstr>L’infarctus du myocarde</vt:lpstr>
      <vt:lpstr>Appel au SAMU (15 ou 112)</vt:lpstr>
      <vt:lpstr>Les conseils du régulateur</vt:lpstr>
      <vt:lpstr>Il existe des infarctus silencieux!</vt:lpstr>
      <vt:lpstr>Une fatigue intense</vt:lpstr>
      <vt:lpstr>Une sensation de malaise</vt:lpstr>
      <vt:lpstr>Un essoufflement</vt:lpstr>
      <vt:lpstr>Un engourdissement du bras </vt:lpstr>
      <vt:lpstr>Une douleur dans la mâchoire</vt:lpstr>
      <vt:lpstr>Une anxiété intense</vt:lpstr>
      <vt:lpstr>Une douleur d’estomac</vt:lpstr>
      <vt:lpstr>Des sueurs</vt:lpstr>
      <vt:lpstr>Certains infarctus sont d’emblée dramatiques</vt:lpstr>
      <vt:lpstr>Parlons de défibrillateur</vt:lpstr>
      <vt:lpstr>Et au club de bridge?</vt:lpstr>
      <vt:lpstr>L’Accident Vasculaire cérébral</vt:lpstr>
      <vt:lpstr>Appel au SAMU (15 ou 112)</vt:lpstr>
      <vt:lpstr>Les conseils du régulateur</vt:lpstr>
      <vt:lpstr>Il existe des accidents transitoires</vt:lpstr>
      <vt:lpstr>Une déformation de la bouche</vt:lpstr>
      <vt:lpstr>Une faiblesse d’un membre</vt:lpstr>
      <vt:lpstr>Des difficultés pour parler, comprendre, écrire</vt:lpstr>
      <vt:lpstr>Des troubles visuels</vt:lpstr>
      <vt:lpstr>Un mal de tête violent</vt:lpstr>
      <vt:lpstr>Une fatigue intense</vt:lpstr>
      <vt:lpstr>Et au club de bridge?</vt:lpstr>
      <vt:lpstr>Appel au SAMU (15 ou 112)</vt:lpstr>
      <vt:lpstr>Les conseils du régulateur</vt:lpstr>
      <vt:lpstr>Les facteurs de risque</vt:lpstr>
      <vt:lpstr>Alors…….</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Dominique Hornus</dc:creator>
  <cp:lastModifiedBy>Dominique Hornus</cp:lastModifiedBy>
  <cp:revision>30</cp:revision>
  <dcterms:created xsi:type="dcterms:W3CDTF">2025-02-25T12:54:47Z</dcterms:created>
  <dcterms:modified xsi:type="dcterms:W3CDTF">2025-03-05T14:38:20Z</dcterms:modified>
</cp:coreProperties>
</file>